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3" r:id="rId3"/>
    <p:sldMasterId id="2147483678" r:id="rId4"/>
  </p:sldMasterIdLst>
  <p:notesMasterIdLst>
    <p:notesMasterId r:id="rId47"/>
  </p:notesMasterIdLst>
  <p:handoutMasterIdLst>
    <p:handoutMasterId r:id="rId48"/>
  </p:handoutMasterIdLst>
  <p:sldIdLst>
    <p:sldId id="1691" r:id="rId5"/>
    <p:sldId id="1929" r:id="rId6"/>
    <p:sldId id="1999" r:id="rId7"/>
    <p:sldId id="1931" r:id="rId8"/>
    <p:sldId id="1932" r:id="rId9"/>
    <p:sldId id="1959" r:id="rId10"/>
    <p:sldId id="1933" r:id="rId11"/>
    <p:sldId id="1963" r:id="rId12"/>
    <p:sldId id="1997" r:id="rId13"/>
    <p:sldId id="2000" r:id="rId14"/>
    <p:sldId id="1949" r:id="rId15"/>
    <p:sldId id="1969" r:id="rId16"/>
    <p:sldId id="1967" r:id="rId17"/>
    <p:sldId id="1942" r:id="rId18"/>
    <p:sldId id="1943" r:id="rId19"/>
    <p:sldId id="1964" r:id="rId20"/>
    <p:sldId id="1938" r:id="rId21"/>
    <p:sldId id="1995" r:id="rId22"/>
    <p:sldId id="1996" r:id="rId23"/>
    <p:sldId id="1953" r:id="rId24"/>
    <p:sldId id="1944" r:id="rId25"/>
    <p:sldId id="1945" r:id="rId26"/>
    <p:sldId id="1946" r:id="rId27"/>
    <p:sldId id="1973" r:id="rId28"/>
    <p:sldId id="1971" r:id="rId29"/>
    <p:sldId id="1972" r:id="rId30"/>
    <p:sldId id="1974" r:id="rId31"/>
    <p:sldId id="1939" r:id="rId32"/>
    <p:sldId id="1975" r:id="rId33"/>
    <p:sldId id="1990" r:id="rId34"/>
    <p:sldId id="1993" r:id="rId35"/>
    <p:sldId id="2011" r:id="rId36"/>
    <p:sldId id="1955" r:id="rId37"/>
    <p:sldId id="2008" r:id="rId38"/>
    <p:sldId id="2005" r:id="rId39"/>
    <p:sldId id="2001" r:id="rId40"/>
    <p:sldId id="1954" r:id="rId41"/>
    <p:sldId id="1957" r:id="rId42"/>
    <p:sldId id="1988" r:id="rId43"/>
    <p:sldId id="1962" r:id="rId44"/>
    <p:sldId id="1976" r:id="rId45"/>
    <p:sldId id="2012" r:id="rId46"/>
  </p:sldIdLst>
  <p:sldSz cx="9144000" cy="5143500" type="screen16x9"/>
  <p:notesSz cx="6743700" cy="98758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84A1C85-9C1A-4E6E-9D2A-65834ACE37F2}">
          <p14:sldIdLst>
            <p14:sldId id="1691"/>
            <p14:sldId id="1929"/>
            <p14:sldId id="1999"/>
            <p14:sldId id="1931"/>
            <p14:sldId id="1932"/>
            <p14:sldId id="1959"/>
            <p14:sldId id="1933"/>
            <p14:sldId id="1963"/>
            <p14:sldId id="1997"/>
            <p14:sldId id="2000"/>
            <p14:sldId id="1949"/>
            <p14:sldId id="1969"/>
            <p14:sldId id="1967"/>
            <p14:sldId id="1942"/>
            <p14:sldId id="1943"/>
            <p14:sldId id="1964"/>
            <p14:sldId id="1938"/>
            <p14:sldId id="1995"/>
            <p14:sldId id="1996"/>
            <p14:sldId id="1953"/>
            <p14:sldId id="1944"/>
            <p14:sldId id="1945"/>
            <p14:sldId id="1946"/>
            <p14:sldId id="1973"/>
            <p14:sldId id="1971"/>
            <p14:sldId id="1972"/>
            <p14:sldId id="1974"/>
            <p14:sldId id="1939"/>
            <p14:sldId id="1975"/>
            <p14:sldId id="1990"/>
            <p14:sldId id="1993"/>
            <p14:sldId id="2011"/>
            <p14:sldId id="1955"/>
            <p14:sldId id="2008"/>
            <p14:sldId id="2005"/>
            <p14:sldId id="2001"/>
            <p14:sldId id="1954"/>
            <p14:sldId id="1957"/>
            <p14:sldId id="1988"/>
            <p14:sldId id="1962"/>
            <p14:sldId id="1976"/>
            <p14:sldId id="201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02E"/>
    <a:srgbClr val="FFFFFF"/>
    <a:srgbClr val="FF9933"/>
    <a:srgbClr val="FFCC66"/>
    <a:srgbClr val="FFFF99"/>
    <a:srgbClr val="D0D8E8"/>
    <a:srgbClr val="0070C0"/>
    <a:srgbClr val="F1F0E7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5912" autoAdjust="0"/>
  </p:normalViewPr>
  <p:slideViewPr>
    <p:cSldViewPr>
      <p:cViewPr>
        <p:scale>
          <a:sx n="100" d="100"/>
          <a:sy n="100" d="100"/>
        </p:scale>
        <p:origin x="-1302" y="-612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3732" y="-90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9525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A7AA-5E1E-4D09-BD2B-99599BE5D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80538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9525" y="9380538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59E5-ED7B-43E9-AAD6-D0BFB1121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5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9869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55D14FC-4E79-4F9E-8C53-418CEE83B201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370" y="4691023"/>
            <a:ext cx="5394960" cy="444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9869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FDACAA4-528B-4FFC-8672-B77DF4B219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349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 중순부터 약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달가량</a:t>
            </a:r>
            <a:r>
              <a:rPr lang="ko-KR" altLang="en-US" dirty="0" smtClean="0"/>
              <a:t> 직무교육을 수행했습니다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MineMap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MineItem</a:t>
            </a:r>
            <a:r>
              <a:rPr lang="ko-KR" altLang="en-US" dirty="0" smtClean="0"/>
              <a:t>으로 클래스를 나눴는데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MineMap</a:t>
            </a:r>
            <a:r>
              <a:rPr lang="ko-KR" altLang="en-US" dirty="0" smtClean="0"/>
              <a:t>은 게임 패널이 가져야 할 기능들을 구현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err="1" smtClean="0"/>
              <a:t>MineItem</a:t>
            </a:r>
            <a:r>
              <a:rPr lang="ko-KR" altLang="en-US" baseline="0" dirty="0" smtClean="0"/>
              <a:t>은 셀 하나하나가 가져야 할 것들을 구현한 클래스이다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7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구현 하고 </a:t>
            </a:r>
            <a:r>
              <a:rPr lang="ko-KR" altLang="en-US" dirty="0" err="1" smtClean="0"/>
              <a:t>빌드를</a:t>
            </a:r>
            <a:r>
              <a:rPr lang="ko-KR" altLang="en-US" dirty="0" smtClean="0"/>
              <a:t> 했을 때 실행결과와 같이 잘 동작하는걸 볼 수 있었다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2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Console</a:t>
            </a:r>
            <a:r>
              <a:rPr lang="ko-KR" altLang="en-US" dirty="0" smtClean="0"/>
              <a:t>버전</a:t>
            </a:r>
            <a:r>
              <a:rPr lang="ko-KR" altLang="en-US" baseline="0" dirty="0" smtClean="0"/>
              <a:t> 프로젝트 이후에 </a:t>
            </a:r>
            <a:r>
              <a:rPr lang="en-US" altLang="ko-KR" baseline="0" dirty="0" err="1" smtClean="0"/>
              <a:t>wpf</a:t>
            </a:r>
            <a:r>
              <a:rPr lang="ko-KR" altLang="en-US" baseline="0" dirty="0" smtClean="0"/>
              <a:t> 버전을 만들기 시작했는데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초반에 시행착오가 많았습니다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회사 제품 중 </a:t>
            </a:r>
            <a:r>
              <a:rPr lang="en-US" altLang="ko-KR" baseline="0" dirty="0" err="1" smtClean="0"/>
              <a:t>LogicCreator</a:t>
            </a:r>
            <a:r>
              <a:rPr lang="ko-KR" altLang="en-US" baseline="0" dirty="0" smtClean="0"/>
              <a:t>가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 프로그래밍을 </a:t>
            </a:r>
            <a:r>
              <a:rPr lang="ko-KR" altLang="en-US" baseline="0" dirty="0" err="1" smtClean="0"/>
              <a:t>했어야했다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무서운게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 프로그래밍만 하다가 </a:t>
            </a:r>
            <a:r>
              <a:rPr lang="en-US" altLang="ko-KR" baseline="0" dirty="0" smtClean="0"/>
              <a:t>C#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WPF</a:t>
            </a:r>
            <a:r>
              <a:rPr lang="ko-KR" altLang="en-US" baseline="0" dirty="0" smtClean="0"/>
              <a:t>를 다루면서 비절차적 프로그래밍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즉 객체지향 프로그래밍을 하려니까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절차적으로만 생각하려고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어려웠다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오히려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대학 졸업 후 바로 개발팀에 왔으면 시행착오 기간이 좀 줄어들지 않았을까</a:t>
            </a:r>
            <a:r>
              <a:rPr lang="en-US" altLang="ko-KR" baseline="0" dirty="0" smtClean="0"/>
              <a:t>.. </a:t>
            </a:r>
          </a:p>
          <a:p>
            <a:r>
              <a:rPr lang="ko-KR" altLang="en-US" baseline="0" dirty="0" err="1" smtClean="0"/>
              <a:t>두번째로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패턴을 구현을 </a:t>
            </a:r>
            <a:r>
              <a:rPr lang="ko-KR" altLang="en-US" baseline="0" dirty="0" err="1" smtClean="0"/>
              <a:t>해야하는데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익숙치</a:t>
            </a:r>
            <a:r>
              <a:rPr lang="ko-KR" altLang="en-US" baseline="0" dirty="0" smtClean="0"/>
              <a:t> 않아서 미숙해서 이해부족으로 정체기가 있었다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 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45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Xaml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ViewModel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클래스들을 </a:t>
            </a:r>
            <a:r>
              <a:rPr lang="en-US" altLang="ko-KR" dirty="0" smtClean="0"/>
              <a:t>binding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표현할 수 있었습니다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latin typeface="+mn-ea"/>
                <a:ea typeface="+mn-ea"/>
              </a:rPr>
              <a:t>&lt;&lt;Expect </a:t>
            </a:r>
            <a:r>
              <a:rPr lang="ko-KR" altLang="en-US" sz="1200" dirty="0" smtClean="0">
                <a:latin typeface="+mn-ea"/>
                <a:ea typeface="+mn-ea"/>
              </a:rPr>
              <a:t>객체들의 모든 속성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en-US" altLang="ko-KR" sz="1200" dirty="0" err="1" smtClean="0">
                <a:latin typeface="+mn-ea"/>
              </a:rPr>
              <a:t>IsBomb</a:t>
            </a:r>
            <a:r>
              <a:rPr lang="en-US" altLang="ko-KR" sz="1200" dirty="0" smtClean="0">
                <a:latin typeface="+mn-ea"/>
              </a:rPr>
              <a:t> , </a:t>
            </a:r>
            <a:r>
              <a:rPr lang="en-US" altLang="ko-KR" sz="1200" dirty="0" err="1" smtClean="0">
                <a:latin typeface="+mn-ea"/>
              </a:rPr>
              <a:t>NearBombsCount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을 명시적으로 초기화 한 배열과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en-US" altLang="ko-KR" sz="1200" dirty="0" err="1" smtClean="0">
                <a:latin typeface="+mn-ea"/>
                <a:ea typeface="+mn-ea"/>
              </a:rPr>
              <a:t>IsBomb</a:t>
            </a:r>
            <a:r>
              <a:rPr lang="ko-KR" altLang="en-US" sz="1200" dirty="0" smtClean="0">
                <a:latin typeface="+mn-ea"/>
                <a:ea typeface="+mn-ea"/>
              </a:rPr>
              <a:t>속성만 초기화 후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en-US" altLang="ko-KR" sz="1200" dirty="0" err="1" smtClean="0">
                <a:latin typeface="+mn-ea"/>
                <a:ea typeface="+mn-ea"/>
              </a:rPr>
              <a:t>NearBombs</a:t>
            </a:r>
            <a:r>
              <a:rPr lang="ko-KR" altLang="en-US" sz="1200" dirty="0" smtClean="0">
                <a:latin typeface="+mn-ea"/>
                <a:ea typeface="+mn-ea"/>
              </a:rPr>
              <a:t>함수로 </a:t>
            </a:r>
            <a:r>
              <a:rPr lang="en-US" altLang="ko-KR" sz="1200" dirty="0" smtClean="0">
                <a:latin typeface="+mn-ea"/>
                <a:ea typeface="+mn-ea"/>
              </a:rPr>
              <a:t>Count</a:t>
            </a:r>
            <a:r>
              <a:rPr lang="ko-KR" altLang="en-US" sz="1200" dirty="0" smtClean="0">
                <a:latin typeface="+mn-ea"/>
                <a:ea typeface="+mn-ea"/>
              </a:rPr>
              <a:t>값을 초기화 한 배열이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동일한지 체크</a:t>
            </a:r>
            <a:r>
              <a:rPr lang="en-US" altLang="ko-KR" sz="1200" dirty="0" smtClean="0">
                <a:latin typeface="+mn-ea"/>
                <a:ea typeface="+mn-ea"/>
              </a:rPr>
              <a:t>&gt;&gt;</a:t>
            </a:r>
          </a:p>
          <a:p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97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콘솔버전에서 구현한 </a:t>
            </a:r>
            <a:r>
              <a:rPr lang="ko-KR" altLang="en-US" smtClean="0"/>
              <a:t>기능을 </a:t>
            </a:r>
            <a:r>
              <a:rPr lang="en-US" altLang="ko-KR" smtClean="0"/>
              <a:t>WPF</a:t>
            </a:r>
            <a:r>
              <a:rPr lang="ko-KR" altLang="en-US" smtClean="0"/>
              <a:t>에서 그대로 사용한다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92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Property</a:t>
            </a:r>
            <a:r>
              <a:rPr lang="ko-KR" altLang="en-US" baseline="0" dirty="0" smtClean="0"/>
              <a:t> 값이 바뀌면 </a:t>
            </a:r>
            <a:r>
              <a:rPr lang="en-US" altLang="ko-KR" baseline="0" dirty="0" err="1" smtClean="0"/>
              <a:t>propertyChanged</a:t>
            </a:r>
            <a:r>
              <a:rPr lang="ko-KR" altLang="en-US" baseline="0" dirty="0" smtClean="0"/>
              <a:t>가 일어나서 </a:t>
            </a:r>
            <a:endParaRPr lang="en-US" altLang="ko-KR" baseline="0" dirty="0" smtClean="0"/>
          </a:p>
          <a:p>
            <a:r>
              <a:rPr lang="en-US" altLang="ko-KR" baseline="0" dirty="0" smtClean="0"/>
              <a:t>Prop.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xaml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content</a:t>
            </a:r>
            <a:r>
              <a:rPr lang="ko-KR" altLang="en-US" baseline="0" dirty="0" smtClean="0"/>
              <a:t>가 바뀐다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Button event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바인딩하는</a:t>
            </a:r>
            <a:r>
              <a:rPr lang="ko-KR" altLang="en-US" baseline="0" dirty="0" smtClean="0"/>
              <a:t> 걸 몰라서 엄청 헤맸다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인터넷을 찾아도 뭐가 진짜인지도 모르겠고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활용도 못하겠고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결국 다음과 같이 적용하여 이벤트 바인딩을 할 수 있었다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0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2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Xaml</a:t>
            </a:r>
            <a:r>
              <a:rPr lang="ko-KR" altLang="en-US" smtClean="0"/>
              <a:t>에서 </a:t>
            </a:r>
            <a:r>
              <a:rPr lang="en-US" altLang="ko-KR" baseline="0" smtClean="0"/>
              <a:t>ClickCommand</a:t>
            </a:r>
            <a:r>
              <a:rPr lang="ko-KR" altLang="en-US" baseline="0" smtClean="0"/>
              <a:t>를 바인딩중이므로 </a:t>
            </a:r>
            <a:endParaRPr lang="en-US" altLang="ko-KR" baseline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월에는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을 병행하며 </a:t>
            </a:r>
            <a:r>
              <a:rPr lang="en-US" altLang="ko-KR" dirty="0" smtClean="0"/>
              <a:t>WPF </a:t>
            </a:r>
            <a:r>
              <a:rPr lang="ko-KR" altLang="en-US" smtClean="0"/>
              <a:t>교육을 </a:t>
            </a:r>
            <a:r>
              <a:rPr lang="ko-KR" altLang="en-US" smtClean="0"/>
              <a:t>수행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월부터 </a:t>
            </a:r>
            <a:r>
              <a:rPr lang="en-US" altLang="ko-KR" dirty="0" smtClean="0"/>
              <a:t>MVVM</a:t>
            </a:r>
            <a:r>
              <a:rPr lang="ko-KR" altLang="en-US" dirty="0" smtClean="0"/>
              <a:t>패턴교육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ActorModel</a:t>
            </a:r>
            <a:r>
              <a:rPr lang="en-US" altLang="ko-KR" dirty="0" smtClean="0"/>
              <a:t> </a:t>
            </a:r>
            <a:r>
              <a:rPr lang="ko-KR" altLang="en-US" smtClean="0"/>
              <a:t>사용법을 </a:t>
            </a:r>
            <a:r>
              <a:rPr lang="ko-KR" altLang="en-US" smtClean="0"/>
              <a:t>숙지</a:t>
            </a:r>
            <a:endParaRPr lang="en-US" altLang="ko-KR" dirty="0" smtClean="0"/>
          </a:p>
          <a:p>
            <a:r>
              <a:rPr lang="ko-KR" altLang="en-US" dirty="0" smtClean="0"/>
              <a:t>그리고 교육을 바탕으로 </a:t>
            </a:r>
            <a:r>
              <a:rPr lang="ko-KR" altLang="en-US" err="1" smtClean="0"/>
              <a:t>텀프로젝트를</a:t>
            </a:r>
            <a:r>
              <a:rPr lang="ko-KR" altLang="en-US" smtClean="0"/>
              <a:t> </a:t>
            </a:r>
            <a:r>
              <a:rPr lang="ko-KR" altLang="en-US" smtClean="0"/>
              <a:t>진행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83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Code</a:t>
            </a:r>
            <a:r>
              <a:rPr lang="ko-KR" altLang="en-US" smtClean="0"/>
              <a:t>에서 </a:t>
            </a:r>
            <a:r>
              <a:rPr lang="en-US" altLang="ko-KR" smtClean="0"/>
              <a:t>ClickCommand</a:t>
            </a:r>
            <a:r>
              <a:rPr lang="ko-KR" altLang="en-US" smtClean="0"/>
              <a:t>가 초기화 된까지 오게되고</a:t>
            </a:r>
            <a:r>
              <a:rPr lang="en-US" altLang="ko-KR" smtClean="0"/>
              <a:t>,</a:t>
            </a:r>
          </a:p>
          <a:p>
            <a:r>
              <a:rPr lang="en-US" altLang="ko-KR" smtClean="0"/>
              <a:t>ClickCommand</a:t>
            </a:r>
            <a:r>
              <a:rPr lang="ko-KR" altLang="en-US" smtClean="0"/>
              <a:t>가 수행할 행위는 </a:t>
            </a:r>
            <a:r>
              <a:rPr lang="en-US" altLang="ko-KR" smtClean="0"/>
              <a:t>ClickAction()</a:t>
            </a:r>
            <a:r>
              <a:rPr lang="ko-KR" altLang="en-US" smtClean="0"/>
              <a:t>에 구현돼있는데</a:t>
            </a:r>
            <a:r>
              <a:rPr lang="en-US" altLang="ko-KR" smtClean="0"/>
              <a:t>, </a:t>
            </a:r>
          </a:p>
          <a:p>
            <a:r>
              <a:rPr lang="en-US" altLang="ko-KR" smtClean="0"/>
              <a:t>MineItemViewModel</a:t>
            </a:r>
            <a:r>
              <a:rPr lang="ko-KR" altLang="en-US" smtClean="0"/>
              <a:t>의 매개변수에서 </a:t>
            </a:r>
            <a:r>
              <a:rPr lang="en-US" altLang="ko-KR" smtClean="0"/>
              <a:t>ClickAction</a:t>
            </a:r>
            <a:r>
              <a:rPr lang="ko-KR" altLang="en-US" smtClean="0"/>
              <a:t>을 받는다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3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MineItemViewModel</a:t>
            </a:r>
            <a:r>
              <a:rPr lang="ko-KR" altLang="en-US" smtClean="0"/>
              <a:t>에 객체를 넣을때 </a:t>
            </a:r>
            <a:r>
              <a:rPr lang="en-US" altLang="ko-KR" smtClean="0"/>
              <a:t>Click()</a:t>
            </a:r>
            <a:r>
              <a:rPr lang="ko-KR" altLang="en-US" smtClean="0"/>
              <a:t>도 함께 넣는다</a:t>
            </a:r>
            <a:r>
              <a:rPr lang="en-US" altLang="ko-KR" smtClean="0"/>
              <a:t>..</a:t>
            </a:r>
          </a:p>
          <a:p>
            <a:r>
              <a:rPr lang="en-US" altLang="ko-KR" smtClean="0"/>
              <a:t>Click()</a:t>
            </a:r>
            <a:r>
              <a:rPr lang="ko-KR" altLang="en-US" smtClean="0"/>
              <a:t>의 구현부는 다음과 같고</a:t>
            </a:r>
            <a:r>
              <a:rPr lang="en-US" altLang="ko-KR" smtClean="0"/>
              <a:t>,, </a:t>
            </a:r>
          </a:p>
          <a:p>
            <a:r>
              <a:rPr lang="ko-KR" altLang="en-US" smtClean="0"/>
              <a:t>최종적으로 </a:t>
            </a:r>
            <a:r>
              <a:rPr lang="en-US" altLang="ko-KR" smtClean="0"/>
              <a:t>Click()</a:t>
            </a:r>
            <a:r>
              <a:rPr lang="ko-KR" altLang="en-US" smtClean="0"/>
              <a:t>은 </a:t>
            </a:r>
            <a:r>
              <a:rPr lang="en-US" altLang="ko-KR" smtClean="0"/>
              <a:t>MineMap.Click() </a:t>
            </a:r>
            <a:r>
              <a:rPr lang="ko-KR" altLang="en-US" smtClean="0"/>
              <a:t>을 호출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7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Click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버튼 이벤트는 </a:t>
            </a:r>
            <a:r>
              <a:rPr lang="en-US" altLang="ko-KR" baseline="0" dirty="0" err="1" smtClean="0"/>
              <a:t>ClickCommand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바인딩하고있다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ClickCommand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초기화될때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ClickAction</a:t>
            </a:r>
            <a:r>
              <a:rPr lang="en-US" altLang="ko-KR" baseline="0" dirty="0" smtClean="0"/>
              <a:t>() Function</a:t>
            </a:r>
            <a:r>
              <a:rPr lang="ko-KR" altLang="en-US" baseline="0" dirty="0" smtClean="0"/>
              <a:t>을 실행하는데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얘는 </a:t>
            </a:r>
            <a:r>
              <a:rPr lang="en-US" altLang="ko-KR" baseline="0" dirty="0" err="1" smtClean="0"/>
              <a:t>MineItemViewModel</a:t>
            </a:r>
            <a:r>
              <a:rPr lang="ko-KR" altLang="en-US" baseline="0" dirty="0" smtClean="0"/>
              <a:t>의 매개변수로 들어온다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매개변수가 다시 어디서 오는지 보면 </a:t>
            </a:r>
            <a:r>
              <a:rPr lang="en-US" altLang="ko-KR" baseline="0" dirty="0" err="1" smtClean="0"/>
              <a:t>MineItemViewModel</a:t>
            </a:r>
            <a:r>
              <a:rPr lang="ko-KR" altLang="en-US" baseline="0" dirty="0" smtClean="0"/>
              <a:t>에 객체가 </a:t>
            </a:r>
            <a:r>
              <a:rPr lang="en-US" altLang="ko-KR" baseline="0" dirty="0" smtClean="0"/>
              <a:t>Add</a:t>
            </a:r>
            <a:r>
              <a:rPr lang="ko-KR" altLang="en-US" baseline="0" dirty="0" smtClean="0"/>
              <a:t>될 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들어오는 </a:t>
            </a:r>
            <a:r>
              <a:rPr lang="en-US" altLang="ko-KR" baseline="0" dirty="0" smtClean="0"/>
              <a:t>function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WPF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MVVM </a:t>
            </a:r>
            <a:r>
              <a:rPr lang="ko-KR" altLang="en-US" dirty="0" smtClean="0"/>
              <a:t>패턴을 적용했을 때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ViewModel</a:t>
            </a:r>
            <a:r>
              <a:rPr lang="en-US" altLang="ko-KR" baseline="0" dirty="0" smtClean="0"/>
              <a:t>, Model</a:t>
            </a:r>
            <a:r>
              <a:rPr lang="ko-KR" altLang="en-US" baseline="0" dirty="0" smtClean="0"/>
              <a:t>은 분리되어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분리 함으로써 테스트 코드 작성에 용이해진다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22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Akka</a:t>
            </a:r>
            <a:r>
              <a:rPr lang="ko-KR" altLang="en-US" dirty="0" smtClean="0"/>
              <a:t>는 오픈 소스 </a:t>
            </a:r>
            <a:r>
              <a:rPr lang="ko-KR" altLang="en-US" dirty="0" err="1" smtClean="0"/>
              <a:t>툴킷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액터모델을</a:t>
            </a:r>
            <a:r>
              <a:rPr lang="ko-KR" altLang="en-US" dirty="0" smtClean="0"/>
              <a:t> 구현하게 해준다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7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ActorModel</a:t>
            </a:r>
            <a:r>
              <a:rPr lang="ko-KR" altLang="en-US" dirty="0" smtClean="0"/>
              <a:t>을 구현 하기 전에 그림을 그려보자면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 패널이 부모 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,, </a:t>
            </a:r>
          </a:p>
          <a:p>
            <a:r>
              <a:rPr lang="ko-KR" altLang="en-US" dirty="0" smtClean="0"/>
              <a:t>버튼을 자식 </a:t>
            </a:r>
            <a:r>
              <a:rPr lang="ko-KR" altLang="en-US" dirty="0" err="1" smtClean="0"/>
              <a:t>액터로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놓는게</a:t>
            </a:r>
            <a:r>
              <a:rPr lang="ko-KR" altLang="en-US" dirty="0" smtClean="0"/>
              <a:t> 이상적이다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38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54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MineItem</a:t>
            </a:r>
            <a:r>
              <a:rPr lang="ko-KR" altLang="en-US" smtClean="0"/>
              <a:t>을 테스트 하고자 할 때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테스트할 </a:t>
            </a:r>
            <a:r>
              <a:rPr lang="en-US" altLang="ko-KR" baseline="0" smtClean="0"/>
              <a:t>actor</a:t>
            </a:r>
            <a:r>
              <a:rPr lang="ko-KR" altLang="en-US" baseline="0" smtClean="0"/>
              <a:t>는 </a:t>
            </a:r>
            <a:r>
              <a:rPr lang="en-US" altLang="ko-KR" baseline="0" smtClean="0"/>
              <a:t>Real</a:t>
            </a:r>
            <a:r>
              <a:rPr lang="ko-KR" altLang="en-US" baseline="0" smtClean="0"/>
              <a:t>이어야 하고</a:t>
            </a:r>
            <a:r>
              <a:rPr lang="en-US" altLang="ko-KR" baseline="0" smtClean="0"/>
              <a:t>.. </a:t>
            </a:r>
            <a:r>
              <a:rPr lang="ko-KR" altLang="en-US" baseline="0" smtClean="0"/>
              <a:t>나머진 </a:t>
            </a:r>
            <a:r>
              <a:rPr lang="en-US" altLang="ko-KR" baseline="0" smtClean="0"/>
              <a:t>Fake </a:t>
            </a:r>
            <a:r>
              <a:rPr lang="ko-KR" altLang="en-US" baseline="0" smtClean="0"/>
              <a:t>여야함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Why ?</a:t>
            </a:r>
          </a:p>
          <a:p>
            <a:r>
              <a:rPr lang="ko-KR" altLang="en-US" smtClean="0"/>
              <a:t>가상으로 데이터를 집어넣고 테스트 하는것이기에</a:t>
            </a:r>
            <a:r>
              <a:rPr lang="en-US" altLang="ko-KR" smtClean="0"/>
              <a:t>, MineItemVM</a:t>
            </a:r>
            <a:r>
              <a:rPr lang="en-US" altLang="ko-KR" baseline="0" smtClean="0"/>
              <a:t> Actor</a:t>
            </a:r>
            <a:r>
              <a:rPr lang="ko-KR" altLang="en-US" baseline="0" smtClean="0"/>
              <a:t>의 메시지를 받을 아이들은 가짜여야 함</a:t>
            </a:r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1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Actor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은 서로 알고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좋겠지만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처럼 서로 알면 </a:t>
            </a:r>
            <a:r>
              <a:rPr lang="ko-KR" altLang="en-US" dirty="0" err="1" smtClean="0"/>
              <a:t>결합도는</a:t>
            </a:r>
            <a:r>
              <a:rPr lang="ko-KR" altLang="en-US" dirty="0" smtClean="0"/>
              <a:t> 높아지고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결합도가 높아지면 </a:t>
            </a:r>
            <a:r>
              <a:rPr lang="en-US" altLang="ko-KR" dirty="0" smtClean="0"/>
              <a:t>TDD</a:t>
            </a:r>
            <a:r>
              <a:rPr lang="ko-KR" altLang="en-US" dirty="0" smtClean="0"/>
              <a:t>가 어려워진다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결합도는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낮아야한다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VM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Interface</a:t>
            </a:r>
            <a:r>
              <a:rPr lang="ko-KR" altLang="en-US" dirty="0" smtClean="0"/>
              <a:t>를 상속하고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actor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interface</a:t>
            </a:r>
            <a:r>
              <a:rPr lang="ko-KR" altLang="en-US" baseline="0" dirty="0" smtClean="0"/>
              <a:t>를 아는 관계가 되면 가능하다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79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Wiki,Bootcamp</a:t>
            </a:r>
            <a:r>
              <a:rPr lang="ko-KR" altLang="en-US" dirty="0" smtClean="0"/>
              <a:t>에 있는 내용들을 참고하여 교육을 진행했고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정리한 내용들을 실습해보며</a:t>
            </a:r>
            <a:r>
              <a:rPr lang="en-US" altLang="ko-KR" dirty="0" smtClean="0"/>
              <a:t>, Wish</a:t>
            </a:r>
            <a:r>
              <a:rPr lang="ko-KR" altLang="en-US" smtClean="0"/>
              <a:t>에 </a:t>
            </a:r>
            <a:r>
              <a:rPr lang="ko-KR" altLang="en-US" smtClean="0"/>
              <a:t>정리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소스트리를</a:t>
            </a:r>
            <a:r>
              <a:rPr lang="ko-KR" altLang="en-US" dirty="0" smtClean="0"/>
              <a:t> 사용하여 </a:t>
            </a:r>
            <a:r>
              <a:rPr lang="en-US" altLang="ko-KR" dirty="0" err="1" smtClean="0"/>
              <a:t>Git</a:t>
            </a:r>
            <a:r>
              <a:rPr lang="ko-KR" altLang="en-US" smtClean="0"/>
              <a:t>사용법도 </a:t>
            </a:r>
            <a:r>
              <a:rPr lang="ko-KR" altLang="en-US" smtClean="0"/>
              <a:t>숙지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90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이벤트 발생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en-US" altLang="ko-KR" dirty="0" err="1" smtClean="0"/>
              <a:t>ItemVMActor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이벤트를 받고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MapVMActor</a:t>
            </a:r>
            <a:r>
              <a:rPr lang="ko-KR" altLang="en-US" baseline="0" dirty="0" smtClean="0"/>
              <a:t>에게 메시지 전송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ClickMessage</a:t>
            </a:r>
            <a:r>
              <a:rPr lang="ko-KR" altLang="en-US" baseline="0" dirty="0" smtClean="0"/>
              <a:t>받으면 </a:t>
            </a:r>
            <a:r>
              <a:rPr lang="en-US" altLang="ko-KR" baseline="0" dirty="0" smtClean="0"/>
              <a:t>Contents(string)</a:t>
            </a:r>
            <a:r>
              <a:rPr lang="ko-KR" altLang="en-US" baseline="0" dirty="0" smtClean="0"/>
              <a:t>을 </a:t>
            </a:r>
            <a:r>
              <a:rPr lang="en-US" altLang="ko-KR" baseline="0" dirty="0" err="1" smtClean="0"/>
              <a:t>ItemVMActor</a:t>
            </a:r>
            <a:r>
              <a:rPr lang="ko-KR" altLang="en-US" baseline="0" dirty="0" smtClean="0"/>
              <a:t>에게 다시 전송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err="1" smtClean="0"/>
              <a:t>ItemActor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ItemVM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를 바꿈</a:t>
            </a:r>
            <a:r>
              <a:rPr lang="en-US" altLang="ko-KR" dirty="0" smtClean="0"/>
              <a:t>. VM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Content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속성이 바뀌니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Onpropertychangedeventhandler</a:t>
            </a:r>
            <a:r>
              <a:rPr lang="ko-KR" altLang="en-US" baseline="0" dirty="0" smtClean="0"/>
              <a:t>에 의해서 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 content </a:t>
            </a:r>
            <a:r>
              <a:rPr lang="ko-KR" altLang="en-US" baseline="0" dirty="0" smtClean="0"/>
              <a:t>바뀜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73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6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텀프로젝트를</a:t>
            </a:r>
            <a:r>
              <a:rPr lang="ko-KR" altLang="en-US" dirty="0" smtClean="0"/>
              <a:t> 진행하기에 앞서 </a:t>
            </a:r>
            <a:r>
              <a:rPr lang="en-US" altLang="ko-KR" dirty="0" err="1" smtClean="0"/>
              <a:t>wpf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mvvm</a:t>
            </a:r>
            <a:r>
              <a:rPr lang="ko-KR" altLang="en-US" dirty="0" smtClean="0"/>
              <a:t>에 대해 간단히 </a:t>
            </a:r>
            <a:r>
              <a:rPr lang="ko-KR" altLang="en-US" dirty="0" err="1" smtClean="0"/>
              <a:t>알아둬야하는데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wpf</a:t>
            </a:r>
            <a:r>
              <a:rPr lang="ko-KR" altLang="en-US" dirty="0" smtClean="0"/>
              <a:t>는 윈도우용 응용</a:t>
            </a:r>
            <a:r>
              <a:rPr lang="en-US" altLang="ko-KR" dirty="0" smtClean="0"/>
              <a:t>pro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</a:t>
            </a:r>
            <a:r>
              <a:rPr lang="ko-KR" altLang="en-US" err="1" smtClean="0"/>
              <a:t>표시하기위한</a:t>
            </a:r>
            <a:r>
              <a:rPr lang="ko-KR" altLang="en-US" smtClean="0"/>
              <a:t> </a:t>
            </a:r>
            <a:r>
              <a:rPr lang="ko-KR" altLang="en-US" smtClean="0"/>
              <a:t>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5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MVVM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SW </a:t>
            </a:r>
            <a:r>
              <a:rPr lang="ko-KR" altLang="en-US" err="1" smtClean="0"/>
              <a:t>아키텍쳐</a:t>
            </a:r>
            <a:r>
              <a:rPr lang="ko-KR" altLang="en-US" smtClean="0"/>
              <a:t> </a:t>
            </a:r>
            <a:r>
              <a:rPr lang="ko-KR" altLang="en-US" smtClean="0"/>
              <a:t>패턴으로써</a:t>
            </a:r>
            <a:r>
              <a:rPr lang="en-US" altLang="ko-KR" smtClean="0"/>
              <a:t>,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명확한 분리를 용이하게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1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텀프로젝트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케이스로 나눠 진행했습니다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Console</a:t>
            </a:r>
            <a:r>
              <a:rPr lang="ko-KR" altLang="en-US" dirty="0" smtClean="0"/>
              <a:t>버전과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넣은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버전 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콘솔 버전입니다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프로젝트는 </a:t>
            </a:r>
            <a:r>
              <a:rPr lang="en-US" altLang="ko-KR" dirty="0" smtClean="0"/>
              <a:t>TEST code </a:t>
            </a:r>
            <a:r>
              <a:rPr lang="ko-KR" altLang="en-US" dirty="0" smtClean="0"/>
              <a:t>작성 후</a:t>
            </a:r>
            <a:r>
              <a:rPr lang="en-US" altLang="ko-KR" dirty="0" smtClean="0"/>
              <a:t>, TEST</a:t>
            </a:r>
            <a:r>
              <a:rPr lang="ko-KR" altLang="en-US" dirty="0" smtClean="0"/>
              <a:t>에 부합하도록 기능을 </a:t>
            </a:r>
            <a:r>
              <a:rPr lang="ko-KR" altLang="en-US" dirty="0" err="1" smtClean="0"/>
              <a:t>구현하므로써</a:t>
            </a:r>
            <a:r>
              <a:rPr lang="ko-KR" altLang="en-US" dirty="0" smtClean="0"/>
              <a:t> </a:t>
            </a:r>
            <a:r>
              <a:rPr lang="en-US" altLang="ko-KR" dirty="0" smtClean="0"/>
              <a:t>TDD </a:t>
            </a:r>
            <a:r>
              <a:rPr lang="ko-KR" altLang="en-US" dirty="0" smtClean="0"/>
              <a:t>프로그래밍을 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7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smtClean="0"/>
              <a:t>다음과 같이 </a:t>
            </a:r>
            <a:r>
              <a:rPr lang="ko-KR" altLang="en-US" sz="1000" dirty="0" err="1" smtClean="0"/>
              <a:t>동작시키는게</a:t>
            </a:r>
            <a:r>
              <a:rPr lang="ko-KR" altLang="en-US" sz="1000" dirty="0" smtClean="0"/>
              <a:t> 콘솔버전의 목표였습니다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4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en-US" altLang="ko-KR" dirty="0" err="1" smtClean="0"/>
              <a:t>TESTCode</a:t>
            </a:r>
            <a:r>
              <a:rPr lang="ko-KR" altLang="en-US" dirty="0" smtClean="0"/>
              <a:t>부분이다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TEST </a:t>
            </a:r>
            <a:r>
              <a:rPr lang="ko-KR" altLang="en-US" dirty="0" smtClean="0"/>
              <a:t>코드 작성한 뒤에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기능을 구현하는데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빌드했을</a:t>
            </a:r>
            <a:r>
              <a:rPr lang="ko-KR" altLang="en-US" dirty="0" smtClean="0"/>
              <a:t> 땐 구현이 구현되는 코드였지만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통과가 안됐다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TEST</a:t>
            </a:r>
            <a:r>
              <a:rPr lang="ko-KR" altLang="en-US" dirty="0" smtClean="0"/>
              <a:t>에 부합하는 코드를 짜려고 조금 더 생각할 시간이 필요했었다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&lt;&lt;</a:t>
            </a:r>
            <a:r>
              <a:rPr lang="ko-KR" altLang="en-US" dirty="0" err="1" smtClean="0"/>
              <a:t>지뢰찾기에는</a:t>
            </a:r>
            <a:r>
              <a:rPr lang="ko-KR" altLang="en-US" baseline="0" dirty="0" smtClean="0"/>
              <a:t> 여러 셀들이 존재하는데 그 셀 안에 폭탄을 집어넣고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셀에는 폭탄의 개수를 알려주는 </a:t>
            </a:r>
            <a:r>
              <a:rPr lang="en-US" altLang="ko-KR" baseline="0" dirty="0" err="1" smtClean="0"/>
              <a:t>CountNum</a:t>
            </a:r>
            <a:r>
              <a:rPr lang="ko-KR" altLang="en-US" baseline="0" dirty="0" smtClean="0"/>
              <a:t>를 넣어주는 기능이 필요한데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그중</a:t>
            </a:r>
            <a:r>
              <a:rPr lang="ko-KR" altLang="en-US" baseline="0" dirty="0" smtClean="0"/>
              <a:t> 폭탄을 집어넣고 잘 들어가는지 확인하는 코드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DACAA4-528B-4FFC-8672-B77DF4B21972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1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53816-F316-458F-A363-19E7209FA0B9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F5F33-833F-408A-B672-5D93677516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A84F9-A58E-4772-8379-F47A7BDEA6CC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F776A-0214-4E5F-BD44-FDC4B0C018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2AC43-AC1C-4F1C-A8F7-B36706B43E23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E281-0830-4B06-8C85-AF4DD987D95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27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6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31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99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82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99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17C6-8224-40A6-91A0-3F8B03DC6284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BE345-C31F-4871-9F39-678F1139306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97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36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9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2DA33-C548-4C66-B52C-DC790B071327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3A6AE-B0D4-43DB-AD46-B548C314F1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88B32-F581-41FD-B895-5489138AE419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EB470-DD45-41BD-A82D-4CCEAEBC0F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6866E-E196-46C7-A1CF-EEC9D4BF498D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70231-6AD5-4DD7-99F7-331DDA02B45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D54E4-69C3-4673-B49A-613B2B4D548A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CC0A3-D314-4A3D-9A8E-803B099940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C0211-F85F-47CC-B03D-9F88DC0BE8DF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C4DBD-D9C7-44EB-BA69-1699CB47B7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29681-CBF9-4BCF-AAC6-1F26FFEC32E1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76AB2-BBD3-4024-8EAE-430ED63658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4E08C-F67A-48A3-85B0-AB93A25CAC0A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7CDB0-BC80-4151-8241-BF8CBA2D48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쌩유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6" descr="내지3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5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844154"/>
            <a:ext cx="8229600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FDFB2B-0918-4063-835A-ACBCB4647A33}" type="datetimeFigureOut">
              <a:rPr lang="ko-KR" altLang="en-US"/>
              <a:pPr>
                <a:defRPr/>
              </a:pPr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136EB9-B5A0-4B43-928C-33B80065EE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fontAlgn="base" latinLnBrk="1">
        <a:spcBef>
          <a:spcPct val="0"/>
        </a:spcBef>
        <a:spcAft>
          <a:spcPct val="0"/>
        </a:spcAft>
        <a:defRPr sz="3200" b="1" kern="1200" spc="-150">
          <a:ln w="11430"/>
          <a:solidFill>
            <a:srgbClr val="0070C0"/>
          </a:soli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 descr="쌩유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F4A1-79C0-469F-B3DE-E13BD708B4AA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693D0-E388-47C2-B77C-67E54D186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2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3" descr="제품소개서-표지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44008" y="2893221"/>
            <a:ext cx="41428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</a:rPr>
              <a:t>  </a:t>
            </a:r>
            <a:endParaRPr kumimoji="0"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</a:rPr>
              <a:t>이승하</a:t>
            </a:r>
            <a:endParaRPr kumimoji="0"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9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2" y="2884679"/>
            <a:ext cx="1409473" cy="6329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게임패널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835695" y="1314030"/>
            <a:ext cx="2160241" cy="39604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835695" y="3201141"/>
            <a:ext cx="1314180" cy="80955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92072"/>
            <a:ext cx="1440160" cy="643191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버튼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992413"/>
            <a:ext cx="1409472" cy="643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재시작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0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</a:t>
            </a:r>
            <a:r>
              <a:rPr lang="ko-KR" altLang="en-US" dirty="0" err="1" smtClean="0"/>
              <a:t>뢰찾기</a:t>
            </a:r>
            <a:r>
              <a:rPr lang="ko-KR" altLang="en-US" dirty="0" smtClean="0"/>
              <a:t> </a:t>
            </a:r>
            <a:r>
              <a:rPr lang="en-US" altLang="ko-KR" dirty="0"/>
              <a:t>Ver. </a:t>
            </a:r>
            <a:r>
              <a:rPr lang="en-US" altLang="ko-KR" dirty="0" smtClean="0"/>
              <a:t>Console TEST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8893" y="1232118"/>
            <a:ext cx="1688312" cy="1265125"/>
            <a:chOff x="141412" y="915566"/>
            <a:chExt cx="1688312" cy="12651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141412" y="1892691"/>
              <a:ext cx="1512168" cy="288000"/>
            </a:xfrm>
            <a:prstGeom prst="wedgeRoundRectCallout">
              <a:avLst>
                <a:gd name="adj1" fmla="val 3710"/>
                <a:gd name="adj2" fmla="val -104839"/>
                <a:gd name="adj3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MineItemSpec.cs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추가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MineMapSpec.cs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추가</a:t>
              </a:r>
              <a:endParaRPr lang="en-US" altLang="ko-KR" sz="900" b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오각형 30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92380" y="1121946"/>
            <a:ext cx="881947" cy="736868"/>
          </a:xfrm>
          <a:prstGeom prst="roundRect">
            <a:avLst>
              <a:gd name="adj" fmla="val 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3" name="직사각형 32"/>
          <p:cNvSpPr/>
          <p:nvPr/>
        </p:nvSpPr>
        <p:spPr>
          <a:xfrm>
            <a:off x="5592709" y="1263639"/>
            <a:ext cx="17085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FFC000"/>
                </a:solidFill>
              </a:rPr>
              <a:t>매개변수에 명시해놓은</a:t>
            </a:r>
            <a:endParaRPr lang="en-US" altLang="ko-KR" sz="1100" b="1">
              <a:solidFill>
                <a:srgbClr val="FFC000"/>
              </a:solidFill>
            </a:endParaRPr>
          </a:p>
          <a:p>
            <a:r>
              <a:rPr lang="en-US" altLang="ko-KR" sz="1100" b="1" smtClean="0">
                <a:solidFill>
                  <a:srgbClr val="FFC000"/>
                </a:solidFill>
              </a:rPr>
              <a:t>InlineData</a:t>
            </a:r>
            <a:r>
              <a:rPr lang="ko-KR" altLang="en-US" sz="1100" b="1" smtClean="0">
                <a:solidFill>
                  <a:srgbClr val="FFC000"/>
                </a:solidFill>
              </a:rPr>
              <a:t>를 </a:t>
            </a:r>
            <a:r>
              <a:rPr lang="en-US" altLang="ko-KR" sz="1100" b="1" smtClean="0">
                <a:solidFill>
                  <a:srgbClr val="FFC000"/>
                </a:solidFill>
              </a:rPr>
              <a:t>Input</a:t>
            </a:r>
            <a:endParaRPr lang="en-US" altLang="ko-KR" sz="1100" b="1">
              <a:solidFill>
                <a:srgbClr val="FFC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874327" y="1263639"/>
            <a:ext cx="739130" cy="57606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15456"/>
            <a:ext cx="1755048" cy="155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61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지뢰찾기</a:t>
            </a:r>
            <a:r>
              <a:rPr lang="ko-KR" altLang="en-US" dirty="0"/>
              <a:t> </a:t>
            </a:r>
            <a:r>
              <a:rPr lang="en-US" altLang="ko-KR" dirty="0"/>
              <a:t>Ver. Console TEST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3037" y="1232118"/>
            <a:ext cx="1674168" cy="1007169"/>
            <a:chOff x="155556" y="915566"/>
            <a:chExt cx="1674168" cy="10071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58356" y="508728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오각형 30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15456"/>
            <a:ext cx="1755048" cy="155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63" y="1736699"/>
            <a:ext cx="2542626" cy="20860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213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1123388"/>
            <a:ext cx="3874368" cy="329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지뢰찾기</a:t>
            </a:r>
            <a:r>
              <a:rPr lang="ko-KR" altLang="en-US" dirty="0"/>
              <a:t> </a:t>
            </a:r>
            <a:r>
              <a:rPr lang="en-US" altLang="ko-KR" dirty="0"/>
              <a:t>Ver. Console TEST</a:t>
            </a:r>
            <a:endParaRPr lang="ko-KR" altLang="en-US" dirty="0"/>
          </a:p>
        </p:txBody>
      </p:sp>
      <p:sp>
        <p:nvSpPr>
          <p:cNvPr id="7" name="오각형 6"/>
          <p:cNvSpPr/>
          <p:nvPr/>
        </p:nvSpPr>
        <p:spPr>
          <a:xfrm>
            <a:off x="3937992" y="898362"/>
            <a:ext cx="1654717" cy="193123"/>
          </a:xfrm>
          <a:prstGeom prst="homePlate">
            <a:avLst/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MineMapSpec.cs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3037" y="1232118"/>
            <a:ext cx="1674168" cy="1007169"/>
            <a:chOff x="155556" y="915566"/>
            <a:chExt cx="1674168" cy="100716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6" y="915566"/>
              <a:ext cx="1674168" cy="100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57436" y="1430670"/>
              <a:ext cx="1152128" cy="28803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8356" y="508728"/>
            <a:ext cx="124529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+mn-ea"/>
                <a:cs typeface="Segoe UI" pitchFamily="34" charset="0"/>
              </a:rPr>
              <a:t>TDD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92" y="1109040"/>
            <a:ext cx="1741735" cy="15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49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Console</a:t>
            </a:r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3134256" y="952848"/>
            <a:ext cx="2949912" cy="419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각형 5"/>
          <p:cNvSpPr/>
          <p:nvPr/>
        </p:nvSpPr>
        <p:spPr>
          <a:xfrm>
            <a:off x="3124188" y="759725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52847"/>
            <a:ext cx="2088232" cy="390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각형 7"/>
          <p:cNvSpPr/>
          <p:nvPr/>
        </p:nvSpPr>
        <p:spPr>
          <a:xfrm>
            <a:off x="6228184" y="759725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MineItem.cs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2846"/>
            <a:ext cx="1600955" cy="87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395536" y="1491630"/>
            <a:ext cx="1152128" cy="28803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79512" y="1995718"/>
            <a:ext cx="1512168" cy="288000"/>
          </a:xfrm>
          <a:prstGeom prst="wedgeRoundRectCallout">
            <a:avLst>
              <a:gd name="adj1" fmla="val 3710"/>
              <a:gd name="adj2" fmla="val -10483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MineItem.cs</a:t>
            </a:r>
            <a:r>
              <a:rPr lang="en-US" altLang="ko-KR" sz="900" b="1">
                <a:solidFill>
                  <a:schemeClr val="tx1"/>
                </a:solidFill>
              </a:rPr>
              <a:t>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123728" y="2113273"/>
            <a:ext cx="833706" cy="288000"/>
          </a:xfrm>
          <a:prstGeom prst="wedgeRoundRectCallout">
            <a:avLst>
              <a:gd name="adj1" fmla="val 100555"/>
              <a:gd name="adj2" fmla="val -15716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변수 선언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57084" y="1383123"/>
            <a:ext cx="2411060" cy="82435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123728" y="3003798"/>
            <a:ext cx="835274" cy="288000"/>
          </a:xfrm>
          <a:prstGeom prst="wedgeRoundRectCallout">
            <a:avLst>
              <a:gd name="adj1" fmla="val 89556"/>
              <a:gd name="adj2" fmla="val 17143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함수 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57084" y="2257273"/>
            <a:ext cx="2411060" cy="269074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740352" y="677768"/>
            <a:ext cx="1080120" cy="288000"/>
          </a:xfrm>
          <a:prstGeom prst="wedgeRoundRectCallout">
            <a:avLst>
              <a:gd name="adj1" fmla="val -59782"/>
              <a:gd name="adj2" fmla="val 14387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Ver.Console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18797"/>
            <a:ext cx="2768815" cy="415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각형 4"/>
          <p:cNvSpPr/>
          <p:nvPr/>
        </p:nvSpPr>
        <p:spPr>
          <a:xfrm>
            <a:off x="1477144" y="725674"/>
            <a:ext cx="1205634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Program.cs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25473" y="1926909"/>
            <a:ext cx="1278175" cy="288000"/>
          </a:xfrm>
          <a:prstGeom prst="wedgeRoundRectCallout">
            <a:avLst>
              <a:gd name="adj1" fmla="val 55109"/>
              <a:gd name="adj2" fmla="val -1551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Main()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3044" r="12662" b="13365"/>
          <a:stretch/>
        </p:blipFill>
        <p:spPr bwMode="auto">
          <a:xfrm>
            <a:off x="6228184" y="1059582"/>
            <a:ext cx="2405196" cy="217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4788024" y="1275606"/>
            <a:ext cx="980302" cy="4855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28184" y="67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+mn-ea"/>
                <a:ea typeface="+mn-ea"/>
              </a:rPr>
              <a:t>실행결</a:t>
            </a:r>
            <a:r>
              <a:rPr lang="ko-KR" altLang="en-US" b="1">
                <a:latin typeface="+mn-ea"/>
                <a:ea typeface="+mn-ea"/>
              </a:rPr>
              <a:t>과</a:t>
            </a:r>
            <a:endParaRPr lang="ko-KR" altLang="en-US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5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/>
              <a:t>지</a:t>
            </a:r>
            <a:r>
              <a:rPr lang="ko-KR" altLang="en-US" dirty="0" err="1" smtClean="0"/>
              <a:t>뢰찾기</a:t>
            </a:r>
            <a:r>
              <a:rPr lang="ko-KR" altLang="en-US" dirty="0" smtClean="0"/>
              <a:t> </a:t>
            </a:r>
            <a:r>
              <a:rPr lang="en-US" altLang="ko-KR" dirty="0"/>
              <a:t>Ver. WPF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397" y="3705889"/>
            <a:ext cx="17403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Windows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Presentation</a:t>
            </a:r>
          </a:p>
          <a:p>
            <a:pPr algn="ctr"/>
            <a:r>
              <a:rPr lang="en-US" altLang="ko-KR" sz="2000" b="1" dirty="0" err="1" smtClean="0">
                <a:latin typeface="KoPub돋움체 Bold"/>
                <a:ea typeface="KoPub돋움체 Bold"/>
              </a:rPr>
              <a:t>Fonundation</a:t>
            </a:r>
            <a:endParaRPr lang="en-US" altLang="ko-KR" sz="2000" b="1" dirty="0" smtClean="0">
              <a:latin typeface="KoPub돋움체 Bold"/>
              <a:ea typeface="KoPub돋움체 Bold"/>
            </a:endParaRPr>
          </a:p>
        </p:txBody>
      </p:sp>
      <p:sp>
        <p:nvSpPr>
          <p:cNvPr id="14" name="십자형 13"/>
          <p:cNvSpPr/>
          <p:nvPr/>
        </p:nvSpPr>
        <p:spPr>
          <a:xfrm>
            <a:off x="6012160" y="2073661"/>
            <a:ext cx="450890" cy="428374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3790273" y="3720156"/>
            <a:ext cx="15852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Model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View</a:t>
            </a:r>
            <a:br>
              <a:rPr lang="en-US" altLang="ko-KR" sz="2000" b="1" dirty="0" smtClean="0">
                <a:latin typeface="KoPub돋움체 Bold"/>
                <a:ea typeface="KoPub돋움체 Bold"/>
              </a:rPr>
            </a:br>
            <a:r>
              <a:rPr lang="en-US" altLang="ko-KR" sz="2000" b="1" dirty="0" err="1" smtClean="0">
                <a:latin typeface="KoPub돋움체 Bold"/>
                <a:ea typeface="KoPub돋움체 Bold"/>
              </a:rPr>
              <a:t>View</a:t>
            </a:r>
            <a:r>
              <a:rPr lang="en-US" altLang="ko-KR" sz="2000" b="1" dirty="0" err="1">
                <a:latin typeface="KoPub돋움체 Bold"/>
                <a:ea typeface="KoPub돋움체 Bold"/>
              </a:rPr>
              <a:t>M</a:t>
            </a:r>
            <a:r>
              <a:rPr lang="en-US" altLang="ko-KR" sz="2000" b="1" dirty="0" err="1" smtClean="0">
                <a:latin typeface="KoPub돋움체 Bold"/>
                <a:ea typeface="KoPub돋움체 Bold"/>
              </a:rPr>
              <a:t>odel</a:t>
            </a:r>
            <a:endParaRPr lang="en-US" altLang="ko-KR" sz="2000" b="1" dirty="0" smtClean="0">
              <a:latin typeface="KoPub돋움체 Bold"/>
              <a:ea typeface="KoPub돋움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48" y="3736072"/>
            <a:ext cx="18362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20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17" name="타원 16"/>
          <p:cNvSpPr/>
          <p:nvPr/>
        </p:nvSpPr>
        <p:spPr>
          <a:xfrm>
            <a:off x="633336" y="1347614"/>
            <a:ext cx="1850432" cy="185043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WPF</a:t>
            </a:r>
          </a:p>
        </p:txBody>
      </p:sp>
      <p:sp>
        <p:nvSpPr>
          <p:cNvPr id="18" name="타원 17"/>
          <p:cNvSpPr/>
          <p:nvPr/>
        </p:nvSpPr>
        <p:spPr>
          <a:xfrm>
            <a:off x="3657672" y="1361879"/>
            <a:ext cx="1850432" cy="18504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MVVM</a:t>
            </a:r>
          </a:p>
        </p:txBody>
      </p:sp>
      <p:sp>
        <p:nvSpPr>
          <p:cNvPr id="19" name="십자형 18"/>
          <p:cNvSpPr/>
          <p:nvPr/>
        </p:nvSpPr>
        <p:spPr>
          <a:xfrm>
            <a:off x="2771800" y="1995686"/>
            <a:ext cx="450890" cy="428374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/>
          <p:cNvSpPr/>
          <p:nvPr/>
        </p:nvSpPr>
        <p:spPr>
          <a:xfrm>
            <a:off x="6732240" y="1404262"/>
            <a:ext cx="1850432" cy="18504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89375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</a:t>
            </a:r>
            <a:r>
              <a:rPr lang="en-US" altLang="ko-KR" dirty="0"/>
              <a:t>Ver. WPF</a:t>
            </a:r>
            <a:endParaRPr lang="ko-KR" alt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/>
          <a:stretch/>
        </p:blipFill>
        <p:spPr bwMode="auto">
          <a:xfrm>
            <a:off x="899592" y="1041951"/>
            <a:ext cx="682561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2946296" y="2698135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27372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FF0000"/>
                </a:solidFill>
                <a:latin typeface="+mn-ea"/>
                <a:ea typeface="+mn-ea"/>
              </a:rPr>
              <a:t>정체기</a:t>
            </a:r>
            <a:endParaRPr lang="ko-KR" altLang="en-US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1565" y="3723878"/>
            <a:ext cx="4283313" cy="1227021"/>
            <a:chOff x="2483768" y="3454951"/>
            <a:chExt cx="4283313" cy="1227021"/>
          </a:xfrm>
        </p:grpSpPr>
        <p:sp>
          <p:nvSpPr>
            <p:cNvPr id="24" name="TextBox 23"/>
            <p:cNvSpPr txBox="1"/>
            <p:nvPr/>
          </p:nvSpPr>
          <p:spPr>
            <a:xfrm>
              <a:off x="2483768" y="3454951"/>
              <a:ext cx="170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smtClean="0">
                  <a:latin typeface="+mn-lt"/>
                  <a:ea typeface="+mn-ea"/>
                </a:rPr>
                <a:t>MVVM </a:t>
              </a:r>
              <a:r>
                <a:rPr lang="ko-KR" altLang="en-US" sz="1200" b="1" smtClean="0">
                  <a:latin typeface="+mn-lt"/>
                  <a:ea typeface="+mn-ea"/>
                </a:rPr>
                <a:t>구현 미숙</a:t>
              </a:r>
              <a:endParaRPr lang="en-US" altLang="ko-KR" sz="1200" b="1" smtClean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mtClean="0">
                  <a:latin typeface="+mn-lt"/>
                </a:rPr>
                <a:t> </a:t>
              </a:r>
              <a:endParaRPr lang="en-US" altLang="ko-KR" sz="1200" b="1" smtClean="0">
                <a:latin typeface="+mn-lt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58264" y="3801731"/>
              <a:ext cx="4108817" cy="880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smtClean="0"/>
                <a:t>View – ViewModel – Model</a:t>
              </a:r>
              <a:r>
                <a:rPr lang="ko-KR" altLang="en-US" sz="1200" b="1" smtClean="0"/>
                <a:t>의 연결 방법</a:t>
              </a:r>
              <a:endParaRPr lang="en-US" altLang="ko-KR" sz="1200" b="1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b="1" smtClean="0"/>
                <a:t>기능 사용의 이해 부족 </a:t>
              </a:r>
              <a:endParaRPr lang="en-US" altLang="ko-KR" sz="1200" b="1" smtClean="0"/>
            </a:p>
            <a:p>
              <a:pPr>
                <a:lnSpc>
                  <a:spcPct val="150000"/>
                </a:lnSpc>
              </a:pPr>
              <a:r>
                <a:rPr lang="en-US" altLang="ko-KR" sz="1200" b="1"/>
                <a:t> </a:t>
              </a:r>
              <a:r>
                <a:rPr lang="en-US" altLang="ko-KR" sz="1200" b="1" smtClean="0"/>
                <a:t>    (ex: Observable, PropertyChanged, DataContext …)</a:t>
              </a:r>
              <a:endParaRPr lang="en-US" altLang="ko-KR" sz="12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2594" y="3075806"/>
            <a:ext cx="8583666" cy="1512168"/>
            <a:chOff x="148529" y="3532255"/>
            <a:chExt cx="8583666" cy="151216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29" y="3730929"/>
              <a:ext cx="1255119" cy="1104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23528" y="4798202"/>
              <a:ext cx="124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>
                  <a:latin typeface="+mn-ea"/>
                  <a:ea typeface="+mn-ea"/>
                </a:rPr>
                <a:t>Logic Creator</a:t>
              </a:r>
              <a:endParaRPr lang="ko-KR" altLang="en-US" sz="1000" dirty="0" smtClean="0">
                <a:latin typeface="+mn-ea"/>
                <a:ea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41225" y="4756391"/>
              <a:ext cx="1035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>
                  <a:latin typeface="+mn-ea"/>
                  <a:ea typeface="+mn-ea"/>
                </a:rPr>
                <a:t>Visual Studio</a:t>
              </a:r>
              <a:endParaRPr lang="ko-KR" altLang="en-US" sz="1000" dirty="0" smtClean="0">
                <a:latin typeface="+mn-ea"/>
                <a:ea typeface="+mn-ea"/>
              </a:endParaRP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3676271"/>
              <a:ext cx="1279875" cy="113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562333" y="3532255"/>
              <a:ext cx="889987" cy="3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mtClean="0">
                  <a:solidFill>
                    <a:srgbClr val="FF0000"/>
                  </a:solidFill>
                  <a:latin typeface="+mn-lt"/>
                </a:rPr>
                <a:t>비절차</a:t>
              </a:r>
              <a:r>
                <a:rPr lang="ko-KR" altLang="en-US" sz="1400" b="1">
                  <a:solidFill>
                    <a:srgbClr val="FF0000"/>
                  </a:solidFill>
                  <a:latin typeface="+mn-lt"/>
                </a:rPr>
                <a:t>적</a:t>
              </a:r>
              <a:endParaRPr lang="en-US" altLang="ko-KR" sz="1400" b="1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31640" y="3579862"/>
              <a:ext cx="713657" cy="3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mtClean="0">
                  <a:solidFill>
                    <a:srgbClr val="FF0000"/>
                  </a:solidFill>
                  <a:latin typeface="+mn-lt"/>
                </a:rPr>
                <a:t>절차적</a:t>
              </a:r>
              <a:endParaRPr lang="en-US" altLang="ko-KR" sz="1400" b="1" smtClean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2071162" y="3766035"/>
              <a:ext cx="4491171" cy="1049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837632" y="3808270"/>
              <a:ext cx="603050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smtClean="0">
                  <a:solidFill>
                    <a:srgbClr val="FF0000"/>
                  </a:solidFill>
                  <a:latin typeface="+mn-lt"/>
                </a:rPr>
                <a:t>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48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2" y="2884679"/>
            <a:ext cx="1409473" cy="6329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게임패널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835695" y="1314030"/>
            <a:ext cx="2160241" cy="39604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835695" y="3201141"/>
            <a:ext cx="1314180" cy="80955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92072"/>
            <a:ext cx="1440160" cy="643191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버튼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992413"/>
            <a:ext cx="1409472" cy="643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재시작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9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3266703" cy="31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26223" y="2735263"/>
            <a:ext cx="1265504" cy="782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MineMap</a:t>
            </a:r>
          </a:p>
          <a:p>
            <a:pPr algn="ctr"/>
            <a:r>
              <a:rPr lang="en-US" altLang="ko-KR" sz="1600"/>
              <a:t>ViewModel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1691727" y="1131590"/>
            <a:ext cx="2304209" cy="57848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1691727" y="3126433"/>
            <a:ext cx="1458148" cy="155663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48265" y="2053036"/>
            <a:ext cx="1512168" cy="734738"/>
          </a:xfrm>
          <a:prstGeom prst="rect">
            <a:avLst/>
          </a:prstGeom>
          <a:solidFill>
            <a:srgbClr val="6600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MineItem</a:t>
            </a:r>
          </a:p>
          <a:p>
            <a:pPr algn="ctr"/>
            <a:r>
              <a:rPr lang="en-US" altLang="ko-KR" sz="1600"/>
              <a:t>ViewModel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426223" y="771550"/>
            <a:ext cx="1265504" cy="720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Binding Reset</a:t>
            </a:r>
          </a:p>
          <a:p>
            <a:pPr algn="ctr"/>
            <a:r>
              <a:rPr lang="en-US" altLang="ko-KR" sz="1600"/>
              <a:t>Command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4126006" y="1419622"/>
            <a:ext cx="846322" cy="580903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49875" y="2092072"/>
            <a:ext cx="2790278" cy="220787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48064" y="2735263"/>
            <a:ext cx="402640" cy="298833"/>
          </a:xfrm>
          <a:prstGeom prst="rect">
            <a:avLst/>
          </a:prstGeom>
          <a:noFill/>
          <a:ln w="508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550704" y="2413667"/>
            <a:ext cx="1604597" cy="423757"/>
          </a:xfrm>
          <a:prstGeom prst="straightConnector1">
            <a:avLst/>
          </a:prstGeom>
          <a:ln w="889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교육 일정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4032448" cy="418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5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6840"/>
            <a:ext cx="154359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5355" y="1843074"/>
            <a:ext cx="1784395" cy="512652"/>
          </a:xfrm>
          <a:prstGeom prst="wedgeRoundRectCallout">
            <a:avLst>
              <a:gd name="adj1" fmla="val -11710"/>
              <a:gd name="adj2" fmla="val -810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MineItemViewModelSpec.cs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MineMapViewModelSpec.cs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추가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381243"/>
            <a:ext cx="1399574" cy="31137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Ver. WPF TEST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61261" y="771550"/>
            <a:ext cx="5875639" cy="3825930"/>
            <a:chOff x="1861261" y="771550"/>
            <a:chExt cx="5875639" cy="3825930"/>
          </a:xfrm>
        </p:grpSpPr>
        <p:sp>
          <p:nvSpPr>
            <p:cNvPr id="5" name="오각형 4"/>
            <p:cNvSpPr/>
            <p:nvPr/>
          </p:nvSpPr>
          <p:spPr>
            <a:xfrm>
              <a:off x="3431770" y="771550"/>
              <a:ext cx="3240360" cy="29257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MineItemViewModelSpec.cs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261" y="1070214"/>
              <a:ext cx="1570509" cy="129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420" y="1070214"/>
              <a:ext cx="4320480" cy="3527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93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WPF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59832" y="712167"/>
            <a:ext cx="2959980" cy="4383776"/>
            <a:chOff x="3124188" y="759725"/>
            <a:chExt cx="2959980" cy="438377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3"/>
            <a:stretch/>
          </p:blipFill>
          <p:spPr bwMode="auto">
            <a:xfrm>
              <a:off x="3134256" y="952848"/>
              <a:ext cx="2949912" cy="4190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오각형 5"/>
            <p:cNvSpPr/>
            <p:nvPr/>
          </p:nvSpPr>
          <p:spPr>
            <a:xfrm>
              <a:off x="3124188" y="759725"/>
              <a:ext cx="1205634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00192" y="708459"/>
            <a:ext cx="2088232" cy="4095539"/>
            <a:chOff x="6228184" y="759725"/>
            <a:chExt cx="2088232" cy="409553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952847"/>
              <a:ext cx="2088232" cy="3902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각형 7"/>
            <p:cNvSpPr/>
            <p:nvPr/>
          </p:nvSpPr>
          <p:spPr>
            <a:xfrm>
              <a:off x="6228184" y="759725"/>
              <a:ext cx="1205634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2846"/>
            <a:ext cx="1600955" cy="87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2355726"/>
            <a:ext cx="249196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8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수정</a:t>
            </a:r>
            <a:endParaRPr lang="en-US" altLang="ko-KR" sz="88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240296" y="1566833"/>
            <a:ext cx="2592288" cy="3024336"/>
          </a:xfrm>
          <a:prstGeom prst="mathMultiply">
            <a:avLst>
              <a:gd name="adj1" fmla="val 51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 smtClean="0"/>
              <a:t>Ver. WPF</a:t>
            </a: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06476"/>
            <a:ext cx="284985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9" y="675873"/>
            <a:ext cx="1368152" cy="154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58829" y="1694033"/>
            <a:ext cx="999728" cy="31137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2413" y="1069303"/>
            <a:ext cx="1800200" cy="360039"/>
          </a:xfrm>
          <a:prstGeom prst="wedgeRoundRectCallout">
            <a:avLst>
              <a:gd name="adj1" fmla="val -12768"/>
              <a:gd name="adj2" fmla="val 11828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MineItemViewModel.cs </a:t>
            </a:r>
            <a:r>
              <a:rPr lang="ko-KR" altLang="en-US" sz="900" b="1" smtClean="0">
                <a:solidFill>
                  <a:schemeClr val="tx1"/>
                </a:solidFill>
              </a:rPr>
              <a:t>추가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355" y="997294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6084168" y="795613"/>
            <a:ext cx="1728192" cy="21462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dirty="0" err="1" smtClean="0">
                <a:solidFill>
                  <a:schemeClr val="tx2">
                    <a:lumMod val="50000"/>
                  </a:schemeClr>
                </a:solidFill>
              </a:rPr>
              <a:t>MineItemView.xaml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74" y="1044406"/>
            <a:ext cx="2808312" cy="39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각형 12"/>
          <p:cNvSpPr/>
          <p:nvPr/>
        </p:nvSpPr>
        <p:spPr>
          <a:xfrm>
            <a:off x="1904474" y="851283"/>
            <a:ext cx="1872208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MineItemViewModel.cs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8490" y="1298108"/>
            <a:ext cx="2592288" cy="61101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48690" y="866401"/>
            <a:ext cx="1917928" cy="356009"/>
          </a:xfrm>
          <a:prstGeom prst="wedgeRoundRectCallout">
            <a:avLst>
              <a:gd name="adj1" fmla="val -39568"/>
              <a:gd name="adj2" fmla="val 797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PropertyChangedEventHandler </a:t>
            </a:r>
          </a:p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25116" y="2061522"/>
            <a:ext cx="1895582" cy="567680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37765" y="2675042"/>
            <a:ext cx="1895582" cy="168235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730962" y="1935781"/>
            <a:ext cx="1917928" cy="356009"/>
          </a:xfrm>
          <a:prstGeom prst="wedgeRoundRectCallout">
            <a:avLst>
              <a:gd name="adj1" fmla="val -39568"/>
              <a:gd name="adj2" fmla="val 797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BindingData, Command </a:t>
            </a:r>
            <a:r>
              <a:rPr lang="ko-KR" altLang="en-US" sz="900" b="1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60865" y="2722521"/>
            <a:ext cx="1043609" cy="356009"/>
          </a:xfrm>
          <a:prstGeom prst="wedgeRoundRectCallout">
            <a:avLst>
              <a:gd name="adj1" fmla="val 60407"/>
              <a:gd name="adj2" fmla="val 9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Property </a:t>
            </a:r>
            <a:r>
              <a:rPr lang="ko-KR" altLang="en-US" sz="900" b="1" smtClean="0">
                <a:solidFill>
                  <a:schemeClr val="tx1"/>
                </a:solidFill>
              </a:rPr>
              <a:t>구현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58153" y="795613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328" y="265463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40425" y="1869368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6098252" y="2345663"/>
            <a:ext cx="1917928" cy="283539"/>
          </a:xfrm>
          <a:prstGeom prst="wedgeRoundRectCallout">
            <a:avLst>
              <a:gd name="adj1" fmla="val -16524"/>
              <a:gd name="adj2" fmla="val -9875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</a:rPr>
              <a:t>MineItemView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구현</a:t>
            </a:r>
            <a:endParaRPr lang="en-US" altLang="ko-KR" sz="900" b="1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66968" y="2255126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63111" y="3555527"/>
            <a:ext cx="38857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Button</a:t>
            </a:r>
            <a:r>
              <a:rPr lang="ko-KR" altLang="en-US" sz="1100" b="1"/>
              <a:t>의 </a:t>
            </a:r>
            <a:r>
              <a:rPr lang="en-US" altLang="ko-KR" sz="1100" b="1" smtClean="0"/>
              <a:t>Content</a:t>
            </a:r>
            <a:r>
              <a:rPr lang="ko-KR" altLang="en-US" sz="1100" b="1"/>
              <a:t> </a:t>
            </a:r>
            <a:r>
              <a:rPr lang="en-US" altLang="ko-KR" sz="1100" b="1" smtClean="0"/>
              <a:t>: ViewModel</a:t>
            </a:r>
            <a:r>
              <a:rPr lang="ko-KR" altLang="en-US" sz="1100" b="1"/>
              <a:t>의 </a:t>
            </a:r>
            <a:r>
              <a:rPr lang="en-US" altLang="ko-KR" sz="1100" b="1"/>
              <a:t>Content</a:t>
            </a:r>
            <a:r>
              <a:rPr lang="ko-KR" altLang="en-US" sz="1100" b="1"/>
              <a:t>를 </a:t>
            </a:r>
            <a:r>
              <a:rPr lang="ko-KR" altLang="en-US" sz="1100" b="1" smtClean="0"/>
              <a:t>바인딩</a:t>
            </a:r>
            <a:endParaRPr lang="en-US" altLang="ko-KR" sz="1100" b="1" smtClean="0"/>
          </a:p>
          <a:p>
            <a:r>
              <a:rPr lang="en-US" altLang="ko-KR" sz="1100" b="1" smtClean="0"/>
              <a:t>Button Click</a:t>
            </a:r>
            <a:r>
              <a:rPr lang="ko-KR" altLang="en-US" sz="1100" b="1" smtClean="0"/>
              <a:t>이벤트</a:t>
            </a:r>
            <a:r>
              <a:rPr lang="ko-KR" altLang="en-US" sz="1100" b="1" smtClean="0">
                <a:solidFill>
                  <a:srgbClr val="FF0000"/>
                </a:solidFill>
              </a:rPr>
              <a:t> </a:t>
            </a:r>
            <a:r>
              <a:rPr lang="en-US" altLang="ko-KR" sz="1100" b="1" smtClean="0"/>
              <a:t>: </a:t>
            </a:r>
            <a:r>
              <a:rPr lang="en-US" altLang="ko-KR" sz="1100" b="1" smtClean="0">
                <a:solidFill>
                  <a:srgbClr val="FF0000"/>
                </a:solidFill>
              </a:rPr>
              <a:t>ClickCommand</a:t>
            </a:r>
            <a:r>
              <a:rPr lang="ko-KR" altLang="en-US" sz="1100" b="1" smtClean="0">
                <a:solidFill>
                  <a:srgbClr val="FF0000"/>
                </a:solidFill>
              </a:rPr>
              <a:t>를 바인딩</a:t>
            </a:r>
            <a:endParaRPr lang="en-US" altLang="ko-KR" sz="1100" b="1" smtClean="0">
              <a:solidFill>
                <a:srgbClr val="FF0000"/>
              </a:solidFill>
            </a:endParaRPr>
          </a:p>
          <a:p>
            <a:r>
              <a:rPr lang="en-US" altLang="ko-KR" sz="1100" smtClean="0"/>
              <a:t>   (</a:t>
            </a:r>
            <a:r>
              <a:rPr lang="en-US" altLang="ko-KR" sz="1100"/>
              <a:t>Microsoft.Xaml.Behaviors.Wpf Nuget</a:t>
            </a:r>
            <a:r>
              <a:rPr lang="ko-KR" altLang="en-US" sz="1100"/>
              <a:t>을 </a:t>
            </a:r>
            <a:r>
              <a:rPr lang="ko-KR" altLang="en-US" sz="1100" smtClean="0"/>
              <a:t>사용</a:t>
            </a:r>
            <a:r>
              <a:rPr lang="en-US" altLang="ko-KR" sz="1100" smtClean="0"/>
              <a:t>)</a:t>
            </a:r>
          </a:p>
          <a:p>
            <a:endParaRPr lang="en-US" altLang="ko-KR" sz="1100" b="1"/>
          </a:p>
        </p:txBody>
      </p:sp>
      <p:sp>
        <p:nvSpPr>
          <p:cNvPr id="34" name="타원 33"/>
          <p:cNvSpPr/>
          <p:nvPr/>
        </p:nvSpPr>
        <p:spPr>
          <a:xfrm>
            <a:off x="5282037" y="361461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288026" y="2859782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08104" y="2814196"/>
            <a:ext cx="374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Property </a:t>
            </a:r>
            <a:r>
              <a:rPr lang="ko-KR" altLang="en-US" sz="1100" b="1" smtClean="0"/>
              <a:t>값이 변경될 때 마다 </a:t>
            </a:r>
            <a:r>
              <a:rPr lang="en-US" altLang="ko-KR" sz="1100" b="1" smtClean="0"/>
              <a:t>UI</a:t>
            </a:r>
            <a:r>
              <a:rPr lang="ko-KR" altLang="en-US" sz="1100" b="1" smtClean="0"/>
              <a:t>에 즉시 알려줌</a:t>
            </a:r>
            <a:endParaRPr lang="en-US" altLang="ko-KR" sz="1100" b="1" smtClean="0"/>
          </a:p>
        </p:txBody>
      </p:sp>
      <p:sp>
        <p:nvSpPr>
          <p:cNvPr id="47" name="타원 46"/>
          <p:cNvSpPr/>
          <p:nvPr/>
        </p:nvSpPr>
        <p:spPr>
          <a:xfrm>
            <a:off x="5288026" y="3182764"/>
            <a:ext cx="181074" cy="18107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10767" y="3142496"/>
            <a:ext cx="374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_clickEnable{get;set;} = “true”  : property</a:t>
            </a:r>
            <a:r>
              <a:rPr lang="ko-KR" altLang="en-US" sz="1100" b="1" smtClean="0"/>
              <a:t>값 초기화</a:t>
            </a:r>
            <a:r>
              <a:rPr lang="en-US" altLang="ko-KR" sz="1100" b="1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8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4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2840694">
            <a:off x="2693240" y="2677410"/>
            <a:ext cx="199418" cy="1861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72802">
            <a:off x="3534758" y="2738395"/>
            <a:ext cx="199418" cy="372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3690246">
            <a:off x="4998318" y="478118"/>
            <a:ext cx="199418" cy="345809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4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755466" y="627530"/>
            <a:ext cx="3422450" cy="4440853"/>
            <a:chOff x="266417" y="664314"/>
            <a:chExt cx="3422450" cy="444085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" y="856258"/>
              <a:ext cx="3422450" cy="4248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266417" y="664314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MineMapViewModel.cs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24" y="2053069"/>
            <a:ext cx="2592288" cy="1273990"/>
            <a:chOff x="3851920" y="663135"/>
            <a:chExt cx="2592288" cy="127399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856258"/>
              <a:ext cx="2592288" cy="10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각형 21"/>
            <p:cNvSpPr/>
            <p:nvPr/>
          </p:nvSpPr>
          <p:spPr>
            <a:xfrm>
              <a:off x="3851920" y="663135"/>
              <a:ext cx="2044198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MineItemViewModel.xaml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572" y="3609453"/>
            <a:ext cx="2566640" cy="1325464"/>
            <a:chOff x="4283968" y="3602763"/>
            <a:chExt cx="2566640" cy="1325464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3795886"/>
              <a:ext cx="2566640" cy="113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오각형 23"/>
            <p:cNvSpPr/>
            <p:nvPr/>
          </p:nvSpPr>
          <p:spPr>
            <a:xfrm>
              <a:off x="4283968" y="3602763"/>
              <a:ext cx="1944216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pPr algn="ctr"/>
              <a:r>
                <a:rPr lang="en-US" altLang="ko-KR" sz="1000" b="1" smtClean="0">
                  <a:solidFill>
                    <a:schemeClr val="tx2">
                      <a:lumMod val="50000"/>
                    </a:schemeClr>
                  </a:solidFill>
                </a:rPr>
                <a:t>MineItemViewModel.cs</a:t>
              </a:r>
              <a:endParaRPr lang="ko-KR" altLang="en-US" sz="1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1159991" cy="115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38535"/>
            <a:ext cx="2579930" cy="122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각형 35"/>
          <p:cNvSpPr/>
          <p:nvPr/>
        </p:nvSpPr>
        <p:spPr>
          <a:xfrm>
            <a:off x="6372200" y="645412"/>
            <a:ext cx="1289965" cy="1931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pPr algn="ctr"/>
            <a:r>
              <a:rPr lang="en-US" altLang="ko-KR" sz="1000" b="1" smtClean="0">
                <a:solidFill>
                  <a:schemeClr val="tx2">
                    <a:lumMod val="50000"/>
                  </a:schemeClr>
                </a:solidFill>
              </a:rPr>
              <a:t>MineMap.cs</a:t>
            </a:r>
            <a:endParaRPr lang="ko-KR" altLang="en-US" sz="1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9" y="2269169"/>
            <a:ext cx="1924492" cy="188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2809187" y="3155434"/>
            <a:ext cx="1258757" cy="4540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372199" y="852583"/>
            <a:ext cx="2579931" cy="1215111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09187" y="1498600"/>
            <a:ext cx="3291948" cy="1541138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아래쪽 화살표 2"/>
          <p:cNvSpPr/>
          <p:nvPr/>
        </p:nvSpPr>
        <p:spPr>
          <a:xfrm rot="20180995">
            <a:off x="1645524" y="1172969"/>
            <a:ext cx="199418" cy="176020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2113041">
            <a:off x="1593677" y="3105065"/>
            <a:ext cx="199418" cy="69342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9598299">
            <a:off x="1603272" y="3848209"/>
            <a:ext cx="199418" cy="9044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2180115">
            <a:off x="2087303" y="4467394"/>
            <a:ext cx="199418" cy="2359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2840694">
            <a:off x="2693240" y="2677410"/>
            <a:ext cx="199418" cy="1861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72802">
            <a:off x="3534758" y="2738395"/>
            <a:ext cx="199418" cy="37246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3690246">
            <a:off x="4998318" y="478118"/>
            <a:ext cx="199418" cy="345809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1752051" y="574860"/>
            <a:ext cx="960503" cy="555446"/>
          </a:xfrm>
          <a:prstGeom prst="wedgeRoundRectCallout">
            <a:avLst>
              <a:gd name="adj1" fmla="val -94009"/>
              <a:gd name="adj2" fmla="val 547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CLICK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63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7219650" y="576864"/>
            <a:ext cx="1815228" cy="13954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90041" y="794465"/>
            <a:ext cx="1674447" cy="1112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48143" y="898707"/>
            <a:ext cx="1529081" cy="936104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509072" y="1330753"/>
            <a:ext cx="1315068" cy="45778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2145241" y="419024"/>
            <a:ext cx="1164198" cy="4478255"/>
          </a:xfrm>
          <a:prstGeom prst="roundRect">
            <a:avLst/>
          </a:prstGeom>
          <a:solidFill>
            <a:srgbClr val="EDDDEF"/>
          </a:solidFill>
          <a:ln w="76200">
            <a:solidFill>
              <a:srgbClr val="CD8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 rot="5400000">
            <a:off x="2100754" y="2004958"/>
            <a:ext cx="1164198" cy="44459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 rot="5400000">
            <a:off x="2133943" y="-1030565"/>
            <a:ext cx="1139997" cy="445619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 </a:t>
            </a:r>
            <a:r>
              <a:rPr lang="en-US" altLang="ko-KR"/>
              <a:t>Ver. WPF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8808" y="918448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MainWindow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061971" y="918448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MainWindow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11807" y="2427920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MineMap</a:t>
            </a:r>
          </a:p>
          <a:p>
            <a:pPr algn="ctr"/>
            <a:r>
              <a:rPr lang="en-US" altLang="ko-KR" sz="1600" smtClean="0"/>
              <a:t>View</a:t>
            </a:r>
            <a:endParaRPr lang="ko-KR" altLang="en-US" sz="16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061971" y="2427734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MineMap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24001" y="3939902"/>
            <a:ext cx="165651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MineItem</a:t>
            </a:r>
          </a:p>
          <a:p>
            <a:pPr algn="ctr"/>
            <a:r>
              <a:rPr lang="en-US" altLang="ko-KR" sz="1600" smtClean="0"/>
              <a:t>View</a:t>
            </a:r>
            <a:endParaRPr lang="ko-KR" altLang="en-US" sz="16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74165" y="3939902"/>
            <a:ext cx="1627856" cy="57606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MineItem</a:t>
            </a:r>
          </a:p>
          <a:p>
            <a:pPr algn="ctr"/>
            <a:r>
              <a:rPr lang="en-US" altLang="ko-KR" sz="1600" smtClean="0"/>
              <a:t>ViewModel</a:t>
            </a:r>
            <a:endParaRPr lang="ko-KR" altLang="en-US" sz="1600"/>
          </a:p>
        </p:txBody>
      </p:sp>
      <p:cxnSp>
        <p:nvCxnSpPr>
          <p:cNvPr id="15" name="직선 화살표 연결선 14"/>
          <p:cNvCxnSpPr>
            <a:stCxn id="6" idx="3"/>
            <a:endCxn id="7" idx="1"/>
          </p:cNvCxnSpPr>
          <p:nvPr/>
        </p:nvCxnSpPr>
        <p:spPr>
          <a:xfrm>
            <a:off x="2355324" y="1206480"/>
            <a:ext cx="706647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9" idx="1"/>
          </p:cNvCxnSpPr>
          <p:nvPr/>
        </p:nvCxnSpPr>
        <p:spPr>
          <a:xfrm flipV="1">
            <a:off x="2368323" y="2715766"/>
            <a:ext cx="693648" cy="18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3"/>
            <a:endCxn id="11" idx="1"/>
          </p:cNvCxnSpPr>
          <p:nvPr/>
        </p:nvCxnSpPr>
        <p:spPr>
          <a:xfrm>
            <a:off x="2380517" y="4227934"/>
            <a:ext cx="693648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7" idx="2"/>
            <a:endCxn id="9" idx="0"/>
          </p:cNvCxnSpPr>
          <p:nvPr/>
        </p:nvCxnSpPr>
        <p:spPr>
          <a:xfrm>
            <a:off x="3875899" y="1494512"/>
            <a:ext cx="0" cy="93322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" idx="2"/>
            <a:endCxn id="11" idx="0"/>
          </p:cNvCxnSpPr>
          <p:nvPr/>
        </p:nvCxnSpPr>
        <p:spPr>
          <a:xfrm>
            <a:off x="3875899" y="3003798"/>
            <a:ext cx="12194" cy="93610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1" idx="3"/>
            <a:endCxn id="44" idx="1"/>
          </p:cNvCxnSpPr>
          <p:nvPr/>
        </p:nvCxnSpPr>
        <p:spPr>
          <a:xfrm flipV="1">
            <a:off x="4702021" y="1350640"/>
            <a:ext cx="2588020" cy="287729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9" idx="3"/>
            <a:endCxn id="44" idx="1"/>
          </p:cNvCxnSpPr>
          <p:nvPr/>
        </p:nvCxnSpPr>
        <p:spPr>
          <a:xfrm flipV="1">
            <a:off x="4689827" y="1350640"/>
            <a:ext cx="2600214" cy="136512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2627784" y="65013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939986" y="624337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6665" y="546753"/>
            <a:ext cx="72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0070C0"/>
                </a:solidFill>
                <a:latin typeface="+mn-ea"/>
                <a:ea typeface="+mn-ea"/>
              </a:rPr>
              <a:t>Model</a:t>
            </a:r>
            <a:endParaRPr lang="ko-KR" altLang="en-US" sz="1400" b="1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49691" y="898704"/>
            <a:ext cx="103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MineMap</a:t>
            </a:r>
            <a:endParaRPr lang="ko-KR" altLang="en-US" sz="1400" b="1" dirty="0" smtClean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09072" y="1330751"/>
            <a:ext cx="11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00B050"/>
                </a:solidFill>
                <a:latin typeface="+mn-ea"/>
                <a:ea typeface="+mn-ea"/>
              </a:rPr>
              <a:t>MineItem</a:t>
            </a:r>
            <a:endParaRPr lang="ko-KR" altLang="en-US" sz="1400" b="1" dirty="0" smtClean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87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4515" y="2965431"/>
            <a:ext cx="1374934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Windows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Presentation</a:t>
            </a:r>
          </a:p>
          <a:p>
            <a:pPr algn="ctr"/>
            <a:r>
              <a:rPr lang="en-US" altLang="ko-KR" sz="1100" b="1" dirty="0" err="1" smtClean="0">
                <a:latin typeface="KoPub돋움체 Bold"/>
                <a:ea typeface="KoPub돋움체 Bold"/>
              </a:rPr>
              <a:t>Fonundation</a:t>
            </a:r>
            <a:endParaRPr lang="en-US" altLang="ko-KR" sz="1100" b="1" dirty="0" smtClean="0">
              <a:latin typeface="KoPub돋움체 Bold"/>
              <a:ea typeface="KoPub돋움체 Bold"/>
            </a:endParaRPr>
          </a:p>
        </p:txBody>
      </p:sp>
      <p:sp>
        <p:nvSpPr>
          <p:cNvPr id="14" name="십자형 13"/>
          <p:cNvSpPr/>
          <p:nvPr/>
        </p:nvSpPr>
        <p:spPr>
          <a:xfrm>
            <a:off x="4135020" y="2126048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648187" y="2979698"/>
            <a:ext cx="125241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Model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View</a:t>
            </a:r>
            <a:br>
              <a:rPr lang="en-US" altLang="ko-KR" sz="1100" b="1" dirty="0" smtClean="0">
                <a:latin typeface="KoPub돋움체 Bold"/>
                <a:ea typeface="KoPub돋움체 Bold"/>
              </a:rPr>
            </a:br>
            <a:r>
              <a:rPr lang="en-US" altLang="ko-KR" sz="1100" b="1" dirty="0" err="1" smtClean="0">
                <a:latin typeface="KoPub돋움체 Bold"/>
                <a:ea typeface="KoPub돋움체 Bold"/>
              </a:rPr>
              <a:t>View</a:t>
            </a:r>
            <a:r>
              <a:rPr lang="en-US" altLang="ko-KR" sz="1100" b="1" dirty="0" err="1">
                <a:latin typeface="KoPub돋움체 Bold"/>
                <a:ea typeface="KoPub돋움체 Bold"/>
              </a:rPr>
              <a:t>M</a:t>
            </a:r>
            <a:r>
              <a:rPr lang="en-US" altLang="ko-KR" sz="1100" b="1" dirty="0" err="1" smtClean="0">
                <a:latin typeface="KoPub돋움체 Bold"/>
                <a:ea typeface="KoPub돋움체 Bold"/>
              </a:rPr>
              <a:t>odel</a:t>
            </a:r>
            <a:endParaRPr lang="en-US" altLang="ko-KR" sz="1100" b="1" dirty="0" smtClean="0">
              <a:latin typeface="KoPub돋움체 Bold"/>
              <a:ea typeface="KoPub돋움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1694" y="3091693"/>
            <a:ext cx="145070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11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17" name="타원 16"/>
          <p:cNvSpPr/>
          <p:nvPr/>
        </p:nvSpPr>
        <p:spPr>
          <a:xfrm>
            <a:off x="680441" y="1628708"/>
            <a:ext cx="1303082" cy="13030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WPF</a:t>
            </a:r>
          </a:p>
        </p:txBody>
      </p:sp>
      <p:sp>
        <p:nvSpPr>
          <p:cNvPr id="18" name="타원 17"/>
          <p:cNvSpPr/>
          <p:nvPr/>
        </p:nvSpPr>
        <p:spPr>
          <a:xfrm>
            <a:off x="2622852" y="1642973"/>
            <a:ext cx="1303082" cy="13030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MVVM</a:t>
            </a:r>
          </a:p>
        </p:txBody>
      </p:sp>
      <p:sp>
        <p:nvSpPr>
          <p:cNvPr id="19" name="십자형 18"/>
          <p:cNvSpPr/>
          <p:nvPr/>
        </p:nvSpPr>
        <p:spPr>
          <a:xfrm>
            <a:off x="2116996" y="2096715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/>
          <p:cNvSpPr/>
          <p:nvPr/>
        </p:nvSpPr>
        <p:spPr>
          <a:xfrm>
            <a:off x="6863141" y="1595191"/>
            <a:ext cx="1303082" cy="13030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TDD</a:t>
            </a:r>
          </a:p>
        </p:txBody>
      </p:sp>
      <p:sp>
        <p:nvSpPr>
          <p:cNvPr id="12" name="십자형 11"/>
          <p:cNvSpPr/>
          <p:nvPr/>
        </p:nvSpPr>
        <p:spPr>
          <a:xfrm>
            <a:off x="6221452" y="2167678"/>
            <a:ext cx="356226" cy="338438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1" name="Picture 2" descr="akka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29" y="1727578"/>
            <a:ext cx="1682362" cy="10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05470" y="2968583"/>
            <a:ext cx="134466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atin typeface="KoPub돋움체 Bold"/>
                <a:ea typeface="KoPub돋움체 Bold"/>
              </a:rPr>
              <a:t>Akka.Net</a:t>
            </a:r>
            <a:endParaRPr lang="en-US" altLang="ko-KR" sz="1600" b="1" dirty="0" smtClean="0"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1362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교육 일정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783" y="1347614"/>
            <a:ext cx="9064747" cy="2777832"/>
            <a:chOff x="61783" y="1347614"/>
            <a:chExt cx="9064747" cy="27778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3" y="1347614"/>
              <a:ext cx="9064747" cy="2777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순서도: 처리 2"/>
            <p:cNvSpPr/>
            <p:nvPr/>
          </p:nvSpPr>
          <p:spPr>
            <a:xfrm>
              <a:off x="7181850" y="3393364"/>
              <a:ext cx="1333499" cy="360040"/>
            </a:xfrm>
            <a:prstGeom prst="flowChartProcess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 </a:t>
              </a:r>
              <a:r>
                <a:rPr lang="ko-KR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783" y="1923678"/>
            <a:ext cx="4870257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3661216" y="3391416"/>
            <a:ext cx="1268358" cy="1268358"/>
            <a:chOff x="3270108" y="3557572"/>
            <a:chExt cx="847172" cy="847172"/>
          </a:xfrm>
        </p:grpSpPr>
        <p:sp>
          <p:nvSpPr>
            <p:cNvPr id="77" name="타원 76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7236338" y="493771"/>
            <a:ext cx="502482" cy="5024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/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43424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13661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80705" y="3971484"/>
            <a:ext cx="77694" cy="796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921802" y="3971484"/>
            <a:ext cx="77694" cy="7969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851183" y="3358242"/>
            <a:ext cx="1268358" cy="1268358"/>
            <a:chOff x="3270108" y="3557572"/>
            <a:chExt cx="847172" cy="847172"/>
          </a:xfrm>
        </p:grpSpPr>
        <p:sp>
          <p:nvSpPr>
            <p:cNvPr id="16" name="타원 15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966918" y="925819"/>
            <a:ext cx="753723" cy="753723"/>
            <a:chOff x="9513052" y="1093738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9513052" y="1093738"/>
              <a:ext cx="1080000" cy="10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534704" y="1425609"/>
              <a:ext cx="1008800" cy="416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Users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연결선 20"/>
          <p:cNvCxnSpPr>
            <a:stCxn id="9" idx="2"/>
            <a:endCxn id="19" idx="7"/>
          </p:cNvCxnSpPr>
          <p:nvPr/>
        </p:nvCxnSpPr>
        <p:spPr>
          <a:xfrm flipH="1">
            <a:off x="6610261" y="745012"/>
            <a:ext cx="626077" cy="291187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193531" y="1302681"/>
            <a:ext cx="773387" cy="504901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933794" y="2774230"/>
            <a:ext cx="722465" cy="769759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4444138" y="3125344"/>
            <a:ext cx="215623" cy="25181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727301" y="3125344"/>
            <a:ext cx="500653" cy="457859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4376188" y="1807582"/>
            <a:ext cx="1634686" cy="1543854"/>
            <a:chOff x="8710623" y="1552949"/>
            <a:chExt cx="1737367" cy="1640828"/>
          </a:xfrm>
        </p:grpSpPr>
        <p:grpSp>
          <p:nvGrpSpPr>
            <p:cNvPr id="39" name="그룹 38"/>
            <p:cNvGrpSpPr/>
            <p:nvPr/>
          </p:nvGrpSpPr>
          <p:grpSpPr>
            <a:xfrm>
              <a:off x="8777025" y="1552949"/>
              <a:ext cx="1604562" cy="1640828"/>
              <a:chOff x="4994936" y="1428182"/>
              <a:chExt cx="1604562" cy="164082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994936" y="1428182"/>
                <a:ext cx="1604562" cy="1640828"/>
              </a:xfrm>
              <a:prstGeom prst="ellips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5027365" y="1997113"/>
                <a:ext cx="1539704" cy="5842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8710623" y="2087488"/>
              <a:ext cx="1737367" cy="637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chemeClr val="accent6">
                      <a:lumMod val="75000"/>
                    </a:schemeClr>
                  </a:solidFill>
                </a:rPr>
                <a:t>게임패널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cxnSp>
        <p:nvCxnSpPr>
          <p:cNvPr id="33" name="직선 연결선 32"/>
          <p:cNvCxnSpPr>
            <a:stCxn id="9" idx="6"/>
            <a:endCxn id="43" idx="1"/>
          </p:cNvCxnSpPr>
          <p:nvPr/>
        </p:nvCxnSpPr>
        <p:spPr>
          <a:xfrm>
            <a:off x="7738820" y="745012"/>
            <a:ext cx="522626" cy="45323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8151066" y="1087862"/>
            <a:ext cx="753723" cy="753723"/>
            <a:chOff x="9513052" y="1093738"/>
            <a:chExt cx="1080000" cy="1080000"/>
          </a:xfrm>
        </p:grpSpPr>
        <p:sp>
          <p:nvSpPr>
            <p:cNvPr id="43" name="타원 42"/>
            <p:cNvSpPr/>
            <p:nvPr/>
          </p:nvSpPr>
          <p:spPr>
            <a:xfrm>
              <a:off x="9513052" y="1093738"/>
              <a:ext cx="1080000" cy="10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534704" y="1425609"/>
              <a:ext cx="1008800" cy="416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Sys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7504" y="765853"/>
            <a:ext cx="2883525" cy="1525661"/>
            <a:chOff x="278794" y="1275606"/>
            <a:chExt cx="5903725" cy="3123636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275606"/>
              <a:ext cx="3266703" cy="31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직사각형 61"/>
            <p:cNvSpPr/>
            <p:nvPr/>
          </p:nvSpPr>
          <p:spPr>
            <a:xfrm>
              <a:off x="278794" y="2008543"/>
              <a:ext cx="1621718" cy="63080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게임패널</a:t>
              </a:r>
              <a:endParaRPr lang="ko-KR" altLang="en-US" sz="1000" b="1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8796" y="3203850"/>
              <a:ext cx="1556899" cy="643190"/>
            </a:xfrm>
            <a:prstGeom prst="rect">
              <a:avLst/>
            </a:prstGeom>
            <a:solidFill>
              <a:srgbClr val="6600CC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버튼</a:t>
              </a:r>
              <a:endParaRPr lang="ko-KR" altLang="en-US" sz="1100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149875" y="2092072"/>
              <a:ext cx="2790278" cy="2207870"/>
            </a:xfrm>
            <a:prstGeom prst="rect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561882" y="3631119"/>
              <a:ext cx="402639" cy="298832"/>
            </a:xfrm>
            <a:prstGeom prst="rect">
              <a:avLst/>
            </a:prstGeom>
            <a:noFill/>
            <a:ln w="50800"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화살표 연결선 69"/>
            <p:cNvCxnSpPr>
              <a:stCxn id="65" idx="3"/>
            </p:cNvCxnSpPr>
            <p:nvPr/>
          </p:nvCxnSpPr>
          <p:spPr>
            <a:xfrm>
              <a:off x="1835695" y="3525445"/>
              <a:ext cx="1686538" cy="268121"/>
            </a:xfrm>
            <a:prstGeom prst="straightConnector1">
              <a:avLst/>
            </a:prstGeom>
            <a:ln w="88900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62" idx="3"/>
            </p:cNvCxnSpPr>
            <p:nvPr/>
          </p:nvCxnSpPr>
          <p:spPr>
            <a:xfrm>
              <a:off x="1900512" y="2323945"/>
              <a:ext cx="1249364" cy="82015"/>
            </a:xfrm>
            <a:prstGeom prst="straightConnector1">
              <a:avLst/>
            </a:prstGeom>
            <a:ln w="889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5905923" y="3515235"/>
            <a:ext cx="1268358" cy="1268358"/>
            <a:chOff x="3270108" y="3557572"/>
            <a:chExt cx="847172" cy="847172"/>
          </a:xfrm>
        </p:grpSpPr>
        <p:sp>
          <p:nvSpPr>
            <p:cNvPr id="80" name="타원 79"/>
            <p:cNvSpPr/>
            <p:nvPr/>
          </p:nvSpPr>
          <p:spPr>
            <a:xfrm>
              <a:off x="3270108" y="3557572"/>
              <a:ext cx="847172" cy="847172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390142" y="3809313"/>
              <a:ext cx="603072" cy="3055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>
                  <a:solidFill>
                    <a:srgbClr val="7030A0"/>
                  </a:solidFill>
                </a:rPr>
                <a:t>버튼</a:t>
              </a:r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6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07504" y="47741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>
                <a:latin typeface="SimHei" panose="02010609060101010101" pitchFamily="49" charset="-122"/>
                <a:ea typeface="SimHei" panose="02010609060101010101" pitchFamily="49" charset="-122"/>
              </a:rPr>
              <a:t>MIVMActor</a:t>
            </a:r>
            <a:r>
              <a:rPr lang="en-US" altLang="ko-KR" dirty="0" smtClean="0">
                <a:latin typeface="SimHei" panose="02010609060101010101" pitchFamily="49" charset="-122"/>
                <a:ea typeface="SimHei" panose="02010609060101010101" pitchFamily="49" charset="-122"/>
              </a:rPr>
              <a:t> : </a:t>
            </a:r>
            <a:r>
              <a:rPr lang="en-US" altLang="ko-KR" dirty="0" err="1" smtClean="0">
                <a:latin typeface="SimHei" panose="02010609060101010101" pitchFamily="49" charset="-122"/>
                <a:ea typeface="SimHei" panose="02010609060101010101" pitchFamily="49" charset="-122"/>
              </a:rPr>
              <a:t>MineItemViewModel</a:t>
            </a:r>
            <a:r>
              <a:rPr lang="en-US" altLang="ko-KR" dirty="0" smtClean="0">
                <a:latin typeface="SimHei" panose="02010609060101010101" pitchFamily="49" charset="-122"/>
                <a:ea typeface="SimHei" panose="02010609060101010101" pitchFamily="49" charset="-122"/>
              </a:rPr>
              <a:t> Actor</a:t>
            </a:r>
            <a:endParaRPr lang="ko-KR" altLang="en-US" dirty="0">
              <a:latin typeface="SimHei" panose="02010609060101010101" pitchFamily="49" charset="-12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6866" y="541264"/>
            <a:ext cx="6053606" cy="4276106"/>
            <a:chOff x="2645532" y="541264"/>
            <a:chExt cx="6053606" cy="4276106"/>
          </a:xfrm>
        </p:grpSpPr>
        <p:grpSp>
          <p:nvGrpSpPr>
            <p:cNvPr id="76" name="그룹 75"/>
            <p:cNvGrpSpPr/>
            <p:nvPr/>
          </p:nvGrpSpPr>
          <p:grpSpPr>
            <a:xfrm>
              <a:off x="3455565" y="3425193"/>
              <a:ext cx="1268358" cy="1268358"/>
              <a:chOff x="3270108" y="3557572"/>
              <a:chExt cx="847172" cy="847172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3390141" y="382967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</a:t>
                </a:r>
                <a:r>
                  <a:rPr lang="en-US" altLang="ko-KR" sz="1600" b="1" smtClean="0">
                    <a:solidFill>
                      <a:srgbClr val="7030A0"/>
                    </a:solidFill>
                  </a:rPr>
                  <a:t>1 </a:t>
                </a:r>
                <a:r>
                  <a:rPr lang="en-US" altLang="ko-KR" sz="1600" b="1">
                    <a:solidFill>
                      <a:srgbClr val="7030A0"/>
                    </a:solidFill>
                  </a:rPr>
                  <a:t>)</a:t>
                </a:r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7030687" y="541264"/>
              <a:ext cx="502482" cy="5024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/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037773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208010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375054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5716151" y="4005261"/>
              <a:ext cx="77694" cy="7969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2645532" y="3392019"/>
              <a:ext cx="1268358" cy="1268358"/>
              <a:chOff x="3270108" y="3557572"/>
              <a:chExt cx="847172" cy="84717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90142" y="382458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( 0 )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761267" y="973312"/>
              <a:ext cx="753723" cy="753723"/>
              <a:chOff x="9513052" y="1093738"/>
              <a:chExt cx="1080000" cy="108000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513052" y="1093738"/>
                <a:ext cx="1080000" cy="108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534704" y="1425609"/>
                <a:ext cx="1008800" cy="4162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</a:rPr>
                  <a:t>Users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직선 연결선 20"/>
            <p:cNvCxnSpPr>
              <a:stCxn id="9" idx="2"/>
            </p:cNvCxnSpPr>
            <p:nvPr/>
          </p:nvCxnSpPr>
          <p:spPr>
            <a:xfrm flipH="1">
              <a:off x="6404610" y="792505"/>
              <a:ext cx="626077" cy="291187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4987880" y="1350174"/>
              <a:ext cx="773387" cy="491185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3728143" y="2808007"/>
              <a:ext cx="722465" cy="769759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4238487" y="3159121"/>
              <a:ext cx="215623" cy="251810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521650" y="3159121"/>
              <a:ext cx="500653" cy="457859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/>
            <p:cNvGrpSpPr/>
            <p:nvPr/>
          </p:nvGrpSpPr>
          <p:grpSpPr>
            <a:xfrm>
              <a:off x="4170537" y="1841359"/>
              <a:ext cx="1634686" cy="1543854"/>
              <a:chOff x="8710623" y="1552949"/>
              <a:chExt cx="1737367" cy="164082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8777025" y="1552949"/>
                <a:ext cx="1604562" cy="1640828"/>
                <a:chOff x="4994936" y="1428182"/>
                <a:chExt cx="1604562" cy="164082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4994936" y="1428182"/>
                  <a:ext cx="1604562" cy="1640828"/>
                </a:xfrm>
                <a:prstGeom prst="ellips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027365" y="1997113"/>
                  <a:ext cx="1539704" cy="5842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직사각형 39"/>
              <p:cNvSpPr/>
              <p:nvPr/>
            </p:nvSpPr>
            <p:spPr>
              <a:xfrm>
                <a:off x="8710623" y="2087488"/>
                <a:ext cx="1737367" cy="6377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chemeClr val="accent6">
                        <a:lumMod val="75000"/>
                      </a:schemeClr>
                    </a:solidFill>
                  </a:rPr>
                  <a:t>MineMap</a:t>
                </a:r>
              </a:p>
              <a:p>
                <a:pPr algn="ctr"/>
                <a:r>
                  <a:rPr lang="en-US" altLang="ko-KR" sz="2000" b="1">
                    <a:solidFill>
                      <a:schemeClr val="accent6">
                        <a:lumMod val="75000"/>
                      </a:schemeClr>
                    </a:solidFill>
                  </a:rPr>
                  <a:t>ViewModel Actor</a:t>
                </a:r>
              </a:p>
            </p:txBody>
          </p:sp>
        </p:grpSp>
        <p:cxnSp>
          <p:nvCxnSpPr>
            <p:cNvPr id="33" name="직선 연결선 32"/>
            <p:cNvCxnSpPr>
              <a:stCxn id="9" idx="6"/>
            </p:cNvCxnSpPr>
            <p:nvPr/>
          </p:nvCxnSpPr>
          <p:spPr>
            <a:xfrm>
              <a:off x="7533169" y="792505"/>
              <a:ext cx="522626" cy="453230"/>
            </a:xfrm>
            <a:prstGeom prst="line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7945415" y="1135355"/>
              <a:ext cx="753723" cy="753723"/>
              <a:chOff x="9513052" y="1093738"/>
              <a:chExt cx="1080000" cy="10800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9513052" y="1093738"/>
                <a:ext cx="1080000" cy="108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534704" y="1425609"/>
                <a:ext cx="1008800" cy="4162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mtClean="0">
                    <a:solidFill>
                      <a:schemeClr val="tx1"/>
                    </a:solidFill>
                  </a:rPr>
                  <a:t>Sys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5700272" y="3549012"/>
              <a:ext cx="1268358" cy="1268358"/>
              <a:chOff x="3270108" y="3557572"/>
              <a:chExt cx="847172" cy="847172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270108" y="3557572"/>
                <a:ext cx="847172" cy="847172"/>
              </a:xfrm>
              <a:prstGeom prst="ellipse">
                <a:avLst/>
              </a:prstGeom>
              <a:ln w="762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3386134" y="3829670"/>
                <a:ext cx="603072" cy="3055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rgbClr val="7030A0"/>
                    </a:solidFill>
                  </a:rPr>
                  <a:t>MIVM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Actor</a:t>
                </a:r>
                <a:br>
                  <a:rPr lang="en-US" altLang="ko-KR" sz="1600" b="1">
                    <a:solidFill>
                      <a:srgbClr val="7030A0"/>
                    </a:solidFill>
                  </a:rPr>
                </a:br>
                <a:r>
                  <a:rPr lang="en-US" altLang="ko-KR" sz="1600" b="1">
                    <a:solidFill>
                      <a:srgbClr val="7030A0"/>
                    </a:solidFill>
                  </a:rPr>
                  <a:t>( n</a:t>
                </a:r>
                <a:r>
                  <a:rPr lang="en-US" altLang="ko-KR" sz="1600" b="1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1600" b="1">
                    <a:solidFill>
                      <a:srgbClr val="7030A0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107504" y="765853"/>
            <a:ext cx="2883525" cy="1525661"/>
            <a:chOff x="278794" y="1275606"/>
            <a:chExt cx="5903725" cy="3123636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275606"/>
              <a:ext cx="3266703" cy="3123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278794" y="2008543"/>
              <a:ext cx="1621718" cy="63080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게임패널</a:t>
              </a:r>
              <a:endParaRPr lang="ko-KR" altLang="en-US" sz="1000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8796" y="3203850"/>
              <a:ext cx="1556899" cy="643190"/>
            </a:xfrm>
            <a:prstGeom prst="rect">
              <a:avLst/>
            </a:prstGeom>
            <a:solidFill>
              <a:srgbClr val="6600CC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버튼</a:t>
              </a:r>
              <a:endParaRPr lang="ko-KR" altLang="en-US" sz="1100" b="1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149875" y="2092072"/>
              <a:ext cx="2790278" cy="2207870"/>
            </a:xfrm>
            <a:prstGeom prst="rect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61882" y="3631119"/>
              <a:ext cx="402639" cy="298832"/>
            </a:xfrm>
            <a:prstGeom prst="rect">
              <a:avLst/>
            </a:prstGeom>
            <a:noFill/>
            <a:ln w="50800"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/>
            <p:cNvCxnSpPr>
              <a:stCxn id="48" idx="3"/>
            </p:cNvCxnSpPr>
            <p:nvPr/>
          </p:nvCxnSpPr>
          <p:spPr>
            <a:xfrm>
              <a:off x="1835695" y="3525445"/>
              <a:ext cx="1686538" cy="268121"/>
            </a:xfrm>
            <a:prstGeom prst="straightConnector1">
              <a:avLst/>
            </a:prstGeom>
            <a:ln w="88900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7" idx="3"/>
            </p:cNvCxnSpPr>
            <p:nvPr/>
          </p:nvCxnSpPr>
          <p:spPr>
            <a:xfrm>
              <a:off x="1900512" y="2323945"/>
              <a:ext cx="1249364" cy="82015"/>
            </a:xfrm>
            <a:prstGeom prst="straightConnector1">
              <a:avLst/>
            </a:prstGeom>
            <a:ln w="889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81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직사각형 4100"/>
          <p:cNvSpPr/>
          <p:nvPr/>
        </p:nvSpPr>
        <p:spPr>
          <a:xfrm>
            <a:off x="6348210" y="3326427"/>
            <a:ext cx="1749876" cy="17498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</a:t>
            </a:r>
            <a:r>
              <a:rPr lang="en-US" altLang="ko-KR" smtClean="0"/>
              <a:t>Akka.Net </a:t>
            </a:r>
            <a:r>
              <a:rPr lang="ko-KR" altLang="en-US"/>
              <a:t> </a:t>
            </a:r>
            <a:r>
              <a:rPr lang="ko-KR" altLang="en-US" smtClean="0"/>
              <a:t> </a:t>
            </a:r>
            <a:r>
              <a:rPr lang="en-US" altLang="ko-KR" smtClean="0"/>
              <a:t>TEST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11759" y="774296"/>
            <a:ext cx="3645969" cy="3957694"/>
            <a:chOff x="3563888" y="774296"/>
            <a:chExt cx="2952328" cy="3204748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987575"/>
              <a:ext cx="2952328" cy="299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오각형 17"/>
            <p:cNvSpPr/>
            <p:nvPr/>
          </p:nvSpPr>
          <p:spPr>
            <a:xfrm>
              <a:off x="3581366" y="774296"/>
              <a:ext cx="2088231" cy="216085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MineItemViewModelActorSpec.cs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39463" y="3567186"/>
            <a:ext cx="1341111" cy="1268358"/>
            <a:chOff x="5905284" y="2903843"/>
            <a:chExt cx="1341111" cy="1268358"/>
          </a:xfrm>
        </p:grpSpPr>
        <p:sp>
          <p:nvSpPr>
            <p:cNvPr id="15" name="타원 14"/>
            <p:cNvSpPr/>
            <p:nvPr/>
          </p:nvSpPr>
          <p:spPr>
            <a:xfrm>
              <a:off x="5954790" y="2903843"/>
              <a:ext cx="1268358" cy="1268358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05284" y="3307717"/>
              <a:ext cx="1341111" cy="457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mtClean="0">
                  <a:solidFill>
                    <a:srgbClr val="7030A0"/>
                  </a:solidFill>
                </a:rPr>
                <a:t>MineItem</a:t>
              </a:r>
            </a:p>
            <a:p>
              <a:pPr algn="ctr"/>
              <a:r>
                <a:rPr lang="en-US" altLang="ko-KR" sz="1600" b="1" smtClean="0">
                  <a:solidFill>
                    <a:srgbClr val="7030A0"/>
                  </a:solidFill>
                </a:rPr>
                <a:t>ViewModel</a:t>
              </a:r>
              <a:r>
                <a:rPr lang="en-US" altLang="ko-KR" sz="1600" b="1">
                  <a:solidFill>
                    <a:srgbClr val="7030A0"/>
                  </a:solidFill>
                </a:rPr>
                <a:t/>
              </a:r>
              <a:br>
                <a:rPr lang="en-US" altLang="ko-KR" sz="1600" b="1">
                  <a:solidFill>
                    <a:srgbClr val="7030A0"/>
                  </a:solidFill>
                </a:rPr>
              </a:br>
              <a:r>
                <a:rPr lang="en-US" altLang="ko-KR" sz="1600" b="1" smtClean="0">
                  <a:solidFill>
                    <a:srgbClr val="7030A0"/>
                  </a:solidFill>
                </a:rPr>
                <a:t>Actor</a:t>
              </a:r>
              <a:endParaRPr lang="en-US" altLang="ko-KR" sz="1600" b="1">
                <a:solidFill>
                  <a:srgbClr val="7030A0"/>
                </a:solidFill>
              </a:endParaRPr>
            </a:p>
          </p:txBody>
        </p:sp>
      </p:grpSp>
      <p:cxnSp>
        <p:nvCxnSpPr>
          <p:cNvPr id="16" name="직선 연결선 15"/>
          <p:cNvCxnSpPr>
            <a:stCxn id="17" idx="4"/>
            <a:endCxn id="15" idx="0"/>
          </p:cNvCxnSpPr>
          <p:nvPr/>
        </p:nvCxnSpPr>
        <p:spPr>
          <a:xfrm>
            <a:off x="7211180" y="2305305"/>
            <a:ext cx="11968" cy="1261881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405805" y="761451"/>
            <a:ext cx="1634686" cy="1543854"/>
            <a:chOff x="6405805" y="761451"/>
            <a:chExt cx="1634686" cy="1543854"/>
          </a:xfrm>
        </p:grpSpPr>
        <p:sp>
          <p:nvSpPr>
            <p:cNvPr id="17" name="타원 16"/>
            <p:cNvSpPr/>
            <p:nvPr/>
          </p:nvSpPr>
          <p:spPr>
            <a:xfrm>
              <a:off x="6456315" y="761451"/>
              <a:ext cx="1509730" cy="1543854"/>
            </a:xfrm>
            <a:prstGeom prst="ellips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05805" y="1237422"/>
              <a:ext cx="1634686" cy="600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chemeClr val="accent6">
                      <a:lumMod val="75000"/>
                    </a:schemeClr>
                  </a:solidFill>
                </a:rPr>
                <a:t>MineMap</a:t>
              </a:r>
            </a:p>
            <a:p>
              <a:pPr algn="ctr"/>
              <a:r>
                <a:rPr lang="en-US" altLang="ko-KR" sz="2000" b="1">
                  <a:solidFill>
                    <a:schemeClr val="accent6">
                      <a:lumMod val="75000"/>
                    </a:schemeClr>
                  </a:solidFill>
                </a:rPr>
                <a:t>ViewModel Actor</a:t>
              </a:r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 flipV="1">
            <a:off x="6948264" y="2395811"/>
            <a:ext cx="0" cy="10400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504856" y="2483308"/>
            <a:ext cx="0" cy="9525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27966" y="3313316"/>
            <a:ext cx="59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FF00"/>
                </a:solidFill>
                <a:latin typeface="+mn-ea"/>
                <a:ea typeface="+mn-ea"/>
              </a:rPr>
              <a:t>Real</a:t>
            </a:r>
            <a:endParaRPr lang="ko-KR" altLang="en-US" sz="16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90110" y="651827"/>
            <a:ext cx="620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00B050"/>
                </a:solidFill>
                <a:latin typeface="+mn-ea"/>
                <a:ea typeface="+mn-ea"/>
              </a:rPr>
              <a:t>Fake</a:t>
            </a:r>
            <a:endParaRPr lang="ko-KR" altLang="en-US" sz="1600" b="1" dirty="0" smtClean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3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3728" y="774295"/>
            <a:ext cx="5328592" cy="3887727"/>
            <a:chOff x="2123728" y="774296"/>
            <a:chExt cx="4392488" cy="320474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87929"/>
              <a:ext cx="1465993" cy="94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987575"/>
              <a:ext cx="2952328" cy="299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오각형 17"/>
            <p:cNvSpPr/>
            <p:nvPr/>
          </p:nvSpPr>
          <p:spPr>
            <a:xfrm>
              <a:off x="3581366" y="774296"/>
              <a:ext cx="2088231" cy="216085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MineItemViewModelActorSpec.cs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902146" y="3003798"/>
            <a:ext cx="3334150" cy="1478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25274" y="2609794"/>
            <a:ext cx="52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+mn-ea"/>
                <a:ea typeface="+mn-ea"/>
              </a:rPr>
              <a:t>Fail</a:t>
            </a:r>
            <a:endParaRPr lang="ko-KR" altLang="en-US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588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3275856" y="987575"/>
            <a:ext cx="4032447" cy="160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오각형 17"/>
          <p:cNvSpPr/>
          <p:nvPr/>
        </p:nvSpPr>
        <p:spPr>
          <a:xfrm>
            <a:off x="3275856" y="784473"/>
            <a:ext cx="2088231" cy="21608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r>
              <a:rPr lang="en-US" altLang="ko-KR" sz="800" b="1" smtClean="0">
                <a:solidFill>
                  <a:schemeClr val="tx1"/>
                </a:solidFill>
              </a:rPr>
              <a:t>MineItemViewModelActorSpec.cs</a:t>
            </a:r>
            <a:endParaRPr lang="ko-KR" alt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5004047" y="2779339"/>
            <a:ext cx="576064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71" y="3255824"/>
            <a:ext cx="3998932" cy="17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63888" y="4087421"/>
            <a:ext cx="1296144" cy="42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5"/>
            <a:ext cx="1584176" cy="9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96" y="192919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+mn-ea"/>
                <a:ea typeface="+mn-ea"/>
              </a:rPr>
              <a:t>- Nuget</a:t>
            </a:r>
            <a:r>
              <a:rPr lang="ko-KR" altLang="en-US" sz="1200" smtClean="0">
                <a:latin typeface="+mn-ea"/>
                <a:ea typeface="+mn-ea"/>
              </a:rPr>
              <a:t>에서 </a:t>
            </a:r>
            <a:r>
              <a:rPr lang="en-US" altLang="ko-KR" sz="1200" smtClean="0">
                <a:latin typeface="+mn-ea"/>
                <a:ea typeface="+mn-ea"/>
              </a:rPr>
              <a:t>Lib </a:t>
            </a:r>
            <a:r>
              <a:rPr lang="ko-KR" altLang="en-US" sz="1200" smtClean="0">
                <a:latin typeface="+mn-ea"/>
                <a:ea typeface="+mn-ea"/>
              </a:rPr>
              <a:t>설치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2" y="2355726"/>
            <a:ext cx="1512167" cy="5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76288" y="3075806"/>
            <a:ext cx="2070249" cy="360039"/>
          </a:xfrm>
          <a:prstGeom prst="wedgeRoundRectCallout">
            <a:avLst>
              <a:gd name="adj1" fmla="val -11404"/>
              <a:gd name="adj2" fmla="val -1118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MineMapViewModelActorSpec.cs</a:t>
            </a:r>
          </a:p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MineItemViewModelActorSpec.cs</a:t>
            </a:r>
            <a:endParaRPr lang="en-US" altLang="ko-KR" sz="9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66452" y="3738555"/>
            <a:ext cx="27740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mtClean="0"/>
              <a:t>ActorOfAsTestActorRef </a:t>
            </a:r>
          </a:p>
          <a:p>
            <a:pPr>
              <a:lnSpc>
                <a:spcPct val="150000"/>
              </a:lnSpc>
            </a:pPr>
            <a:r>
              <a:rPr lang="en-US" altLang="ko-KR" sz="1000" b="1" smtClean="0"/>
              <a:t>ActorModel</a:t>
            </a:r>
            <a:r>
              <a:rPr lang="ko-KR" altLang="en-US" sz="1000" b="1" smtClean="0"/>
              <a:t>가 동기식</a:t>
            </a:r>
            <a:endParaRPr lang="ko-KR" altLang="en-US" sz="1000" b="1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2699792" y="987575"/>
            <a:ext cx="4032447" cy="160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오각형 17"/>
          <p:cNvSpPr/>
          <p:nvPr/>
        </p:nvSpPr>
        <p:spPr>
          <a:xfrm>
            <a:off x="2699792" y="784473"/>
            <a:ext cx="2088231" cy="21608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4047" tIns="87023" rIns="174047" bIns="87023" rtlCol="0" anchor="ctr"/>
          <a:lstStyle/>
          <a:p>
            <a:r>
              <a:rPr lang="en-US" altLang="ko-KR" sz="800" b="1" smtClean="0">
                <a:solidFill>
                  <a:schemeClr val="tx1"/>
                </a:solidFill>
              </a:rPr>
              <a:t>MineItemViewModelActorSpec.cs</a:t>
            </a:r>
            <a:endParaRPr lang="ko-KR" alt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4427983" y="2779339"/>
            <a:ext cx="576064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4781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43807" y="3834648"/>
            <a:ext cx="3888431" cy="213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9542"/>
            <a:ext cx="1347804" cy="16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4439" y="2184849"/>
            <a:ext cx="1307993" cy="108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4439" y="1441899"/>
            <a:ext cx="1307993" cy="108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547664" y="1490843"/>
            <a:ext cx="3173830" cy="2881107"/>
            <a:chOff x="5389443" y="794451"/>
            <a:chExt cx="3173830" cy="288110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443" y="987574"/>
              <a:ext cx="3173830" cy="268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각형 7"/>
            <p:cNvSpPr/>
            <p:nvPr/>
          </p:nvSpPr>
          <p:spPr>
            <a:xfrm>
              <a:off x="5389443" y="794451"/>
              <a:ext cx="1846853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MineItemViewModelActor.cs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24128" y="937333"/>
            <a:ext cx="3168352" cy="3866665"/>
            <a:chOff x="6084168" y="1790923"/>
            <a:chExt cx="3168352" cy="386666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1984046"/>
              <a:ext cx="3168352" cy="3673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각형 10"/>
            <p:cNvSpPr/>
            <p:nvPr/>
          </p:nvSpPr>
          <p:spPr>
            <a:xfrm>
              <a:off x="6084168" y="1790923"/>
              <a:ext cx="1846853" cy="193123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74047" tIns="87023" rIns="174047" bIns="87023" rtlCol="0" anchor="ctr"/>
            <a:lstStyle/>
            <a:p>
              <a:r>
                <a:rPr lang="en-US" altLang="ko-KR" sz="800" b="1" smtClean="0">
                  <a:solidFill>
                    <a:schemeClr val="tx1"/>
                  </a:solidFill>
                </a:rPr>
                <a:t>MineMapViewModelActor.cs</a:t>
              </a:r>
              <a:endParaRPr lang="ko-KR" altLang="en-US" sz="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왼쪽/오른쪽 화살표 18"/>
          <p:cNvSpPr/>
          <p:nvPr/>
        </p:nvSpPr>
        <p:spPr>
          <a:xfrm>
            <a:off x="4597513" y="1789403"/>
            <a:ext cx="1224136" cy="631288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Message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86126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9296" y="3982606"/>
            <a:ext cx="2424472" cy="579991"/>
            <a:chOff x="59296" y="3982606"/>
            <a:chExt cx="4445952" cy="1063576"/>
          </a:xfrm>
        </p:grpSpPr>
        <p:sp>
          <p:nvSpPr>
            <p:cNvPr id="50" name="모서리가 둥근 직사각형 49"/>
            <p:cNvSpPr/>
            <p:nvPr/>
          </p:nvSpPr>
          <p:spPr>
            <a:xfrm rot="5400000">
              <a:off x="1750484" y="2291418"/>
              <a:ext cx="1063576" cy="44459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56776" y="4222410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MineItem</a:t>
              </a:r>
            </a:p>
            <a:p>
              <a:pPr algn="ctr"/>
              <a:r>
                <a:rPr lang="en-US" altLang="ko-KR" sz="1000"/>
                <a:t>View</a:t>
              </a:r>
              <a:endParaRPr lang="ko-KR" altLang="en-US" sz="100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07187" y="4222410"/>
              <a:ext cx="162785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MineItem</a:t>
              </a:r>
            </a:p>
            <a:p>
              <a:pPr algn="ctr"/>
              <a:r>
                <a:rPr lang="en-US" altLang="ko-KR" sz="1000"/>
                <a:t>ViewModel</a:t>
              </a:r>
              <a:endParaRPr lang="ko-KR" altLang="en-US" sz="1000"/>
            </a:p>
          </p:txBody>
        </p:sp>
        <p:cxnSp>
          <p:nvCxnSpPr>
            <p:cNvPr id="15" name="직선 화살표 연결선 14"/>
            <p:cNvCxnSpPr>
              <a:stCxn id="6" idx="3"/>
              <a:endCxn id="7" idx="1"/>
            </p:cNvCxnSpPr>
            <p:nvPr/>
          </p:nvCxnSpPr>
          <p:spPr>
            <a:xfrm>
              <a:off x="1913292" y="4510442"/>
              <a:ext cx="79389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9088" y="2353862"/>
            <a:ext cx="2442088" cy="505920"/>
            <a:chOff x="69087" y="2292075"/>
            <a:chExt cx="4478255" cy="927747"/>
          </a:xfrm>
        </p:grpSpPr>
        <p:sp>
          <p:nvSpPr>
            <p:cNvPr id="43" name="모서리가 둥근 직사각형 42"/>
            <p:cNvSpPr/>
            <p:nvPr/>
          </p:nvSpPr>
          <p:spPr>
            <a:xfrm rot="5400000">
              <a:off x="1844341" y="516821"/>
              <a:ext cx="927747" cy="4478255"/>
            </a:xfrm>
            <a:prstGeom prst="roundRect">
              <a:avLst/>
            </a:prstGeom>
            <a:solidFill>
              <a:srgbClr val="EDDDEF"/>
            </a:solidFill>
            <a:ln w="76200">
              <a:solidFill>
                <a:srgbClr val="CD8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69775" y="2499742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MineMap</a:t>
              </a:r>
            </a:p>
            <a:p>
              <a:pPr algn="ctr"/>
              <a:r>
                <a:rPr lang="en-US" altLang="ko-KR" sz="1000" smtClean="0"/>
                <a:t>View</a:t>
              </a:r>
              <a:endParaRPr lang="ko-KR" altLang="en-US" sz="10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07187" y="2499556"/>
              <a:ext cx="162785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MineMap</a:t>
              </a:r>
            </a:p>
            <a:p>
              <a:pPr algn="ctr"/>
              <a:r>
                <a:rPr lang="en-US" altLang="ko-KR" sz="1000" smtClean="0"/>
                <a:t>ViewModel</a:t>
              </a:r>
              <a:endParaRPr lang="ko-KR" altLang="en-US" sz="1000"/>
            </a:p>
          </p:txBody>
        </p:sp>
        <p:cxnSp>
          <p:nvCxnSpPr>
            <p:cNvPr id="21" name="직선 화살표 연결선 20"/>
            <p:cNvCxnSpPr>
              <a:stCxn id="8" idx="3"/>
              <a:endCxn id="9" idx="1"/>
            </p:cNvCxnSpPr>
            <p:nvPr/>
          </p:nvCxnSpPr>
          <p:spPr>
            <a:xfrm flipV="1">
              <a:off x="1926291" y="2787588"/>
              <a:ext cx="780896" cy="18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56720" y="843558"/>
            <a:ext cx="2430058" cy="567935"/>
            <a:chOff x="56719" y="843558"/>
            <a:chExt cx="4456196" cy="1041468"/>
          </a:xfrm>
        </p:grpSpPr>
        <p:sp>
          <p:nvSpPr>
            <p:cNvPr id="51" name="모서리가 둥근 직사각형 50"/>
            <p:cNvSpPr/>
            <p:nvPr/>
          </p:nvSpPr>
          <p:spPr>
            <a:xfrm rot="5400000">
              <a:off x="1764083" y="-863806"/>
              <a:ext cx="1041468" cy="44561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69775" y="1059582"/>
              <a:ext cx="1656516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MainWindow</a:t>
              </a:r>
              <a:endParaRPr lang="ko-KR" altLang="en-US" sz="9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707186" y="1059583"/>
              <a:ext cx="1627855" cy="57606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MainWindow</a:t>
              </a:r>
            </a:p>
            <a:p>
              <a:pPr algn="ctr"/>
              <a:r>
                <a:rPr lang="en-US" altLang="ko-KR" sz="900"/>
                <a:t>ViewModel</a:t>
              </a:r>
              <a:endParaRPr lang="ko-KR" altLang="en-US" sz="900"/>
            </a:p>
          </p:txBody>
        </p:sp>
        <p:cxnSp>
          <p:nvCxnSpPr>
            <p:cNvPr id="27" name="직선 화살표 연결선 26"/>
            <p:cNvCxnSpPr>
              <a:stCxn id="10" idx="3"/>
              <a:endCxn id="11" idx="1"/>
            </p:cNvCxnSpPr>
            <p:nvPr/>
          </p:nvCxnSpPr>
          <p:spPr>
            <a:xfrm>
              <a:off x="1926291" y="1347615"/>
              <a:ext cx="78089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7092280" y="546753"/>
            <a:ext cx="1767823" cy="1360063"/>
            <a:chOff x="1883327" y="3011888"/>
            <a:chExt cx="1767823" cy="1360063"/>
          </a:xfrm>
        </p:grpSpPr>
        <p:grpSp>
          <p:nvGrpSpPr>
            <p:cNvPr id="40" name="그룹 39"/>
            <p:cNvGrpSpPr/>
            <p:nvPr/>
          </p:nvGrpSpPr>
          <p:grpSpPr>
            <a:xfrm>
              <a:off x="1883327" y="3011888"/>
              <a:ext cx="1767823" cy="1360063"/>
              <a:chOff x="368077" y="3577087"/>
              <a:chExt cx="729687" cy="80596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430601" y="3785651"/>
                <a:ext cx="631144" cy="554728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06619" y="3723878"/>
                <a:ext cx="691145" cy="6591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68077" y="3577087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smtClean="0">
                    <a:latin typeface="+mn-ea"/>
                    <a:ea typeface="+mn-ea"/>
                  </a:rPr>
                  <a:t>Model</a:t>
                </a:r>
                <a:endParaRPr lang="ko-KR" altLang="en-US" sz="1400" b="1" dirty="0" smtClean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036353" y="3363838"/>
              <a:ext cx="114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MineMap</a:t>
              </a:r>
              <a:endPara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5734" y="3795886"/>
              <a:ext cx="114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00B050"/>
                  </a:solidFill>
                  <a:latin typeface="+mn-ea"/>
                  <a:ea typeface="+mn-ea"/>
                </a:rPr>
                <a:t>MineItem</a:t>
              </a:r>
              <a:endParaRPr lang="ko-KR" altLang="en-US" sz="1400" b="1" dirty="0" smtClean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195734" y="3795888"/>
              <a:ext cx="1315068" cy="45778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55" name="직선 화살표 연결선 54"/>
          <p:cNvCxnSpPr>
            <a:stCxn id="11" idx="2"/>
            <a:endCxn id="9" idx="0"/>
          </p:cNvCxnSpPr>
          <p:nvPr/>
        </p:nvCxnSpPr>
        <p:spPr>
          <a:xfrm>
            <a:off x="1945928" y="1275501"/>
            <a:ext cx="5625" cy="119150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4652559" y="2029869"/>
            <a:ext cx="1505612" cy="2880320"/>
            <a:chOff x="5868150" y="1995685"/>
            <a:chExt cx="1659180" cy="3033747"/>
          </a:xfrm>
        </p:grpSpPr>
        <p:sp>
          <p:nvSpPr>
            <p:cNvPr id="52" name="모서리가 둥근 직사각형 51"/>
            <p:cNvSpPr/>
            <p:nvPr/>
          </p:nvSpPr>
          <p:spPr>
            <a:xfrm rot="5400000">
              <a:off x="5180866" y="2682969"/>
              <a:ext cx="3033747" cy="1659180"/>
            </a:xfrm>
            <a:prstGeom prst="roundRect">
              <a:avLst/>
            </a:prstGeom>
            <a:ln w="762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157674" y="3810524"/>
              <a:ext cx="1091967" cy="1080121"/>
              <a:chOff x="4855805" y="3613701"/>
              <a:chExt cx="1091967" cy="1080121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860032" y="3613701"/>
                <a:ext cx="1075893" cy="1080121"/>
              </a:xfrm>
              <a:prstGeom prst="ellips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855805" y="3783634"/>
                <a:ext cx="1091967" cy="73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MineItem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ViewModel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Actor</a:t>
                </a:r>
                <a:endParaRPr lang="ko-KR" altLang="en-US" sz="1400" dirty="0" smtClean="0">
                  <a:latin typeface="+mn-ea"/>
                  <a:ea typeface="+mn-ea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6157674" y="2071530"/>
              <a:ext cx="1093663" cy="1080120"/>
              <a:chOff x="4860032" y="2187517"/>
              <a:chExt cx="1093663" cy="108012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860032" y="2187517"/>
                <a:ext cx="1080119" cy="1080120"/>
              </a:xfrm>
              <a:prstGeom prst="ellips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61728" y="2339204"/>
                <a:ext cx="1091967" cy="73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MineMap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ViewModel</a:t>
                </a:r>
              </a:p>
              <a:p>
                <a:pPr algn="ctr"/>
                <a:r>
                  <a:rPr lang="en-US" altLang="ko-KR" sz="1400" smtClean="0">
                    <a:latin typeface="+mn-ea"/>
                    <a:ea typeface="+mn-ea"/>
                  </a:rPr>
                  <a:t>Actor</a:t>
                </a:r>
                <a:endParaRPr lang="ko-KR" altLang="en-US" sz="1400" dirty="0" smtClean="0">
                  <a:latin typeface="+mn-ea"/>
                  <a:ea typeface="+mn-ea"/>
                </a:endParaRPr>
              </a:p>
            </p:txBody>
          </p:sp>
        </p:grpSp>
      </p:grpSp>
      <p:cxnSp>
        <p:nvCxnSpPr>
          <p:cNvPr id="34" name="직선 화살표 연결선 33"/>
          <p:cNvCxnSpPr>
            <a:stCxn id="32" idx="2"/>
            <a:endCxn id="39" idx="3"/>
          </p:cNvCxnSpPr>
          <p:nvPr/>
        </p:nvCxnSpPr>
        <p:spPr>
          <a:xfrm flipH="1" flipV="1">
            <a:off x="4193203" y="2604425"/>
            <a:ext cx="722083" cy="1020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9" idx="2"/>
            <a:endCxn id="38" idx="3"/>
          </p:cNvCxnSpPr>
          <p:nvPr/>
        </p:nvCxnSpPr>
        <p:spPr>
          <a:xfrm flipH="1">
            <a:off x="4211960" y="4265673"/>
            <a:ext cx="707162" cy="172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2" idx="4"/>
            <a:endCxn id="29" idx="0"/>
          </p:cNvCxnSpPr>
          <p:nvPr/>
        </p:nvCxnSpPr>
        <p:spPr>
          <a:xfrm>
            <a:off x="5405360" y="3127373"/>
            <a:ext cx="1918" cy="62555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>
            <a:off x="2403152" y="2498062"/>
            <a:ext cx="696005" cy="252028"/>
          </a:xfrm>
          <a:prstGeom prst="rightArrow">
            <a:avLst>
              <a:gd name="adj1" fmla="val 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endCxn id="35" idx="1"/>
          </p:cNvCxnSpPr>
          <p:nvPr/>
        </p:nvCxnSpPr>
        <p:spPr>
          <a:xfrm flipV="1">
            <a:off x="6084168" y="1350640"/>
            <a:ext cx="1101488" cy="71705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118339" y="2331975"/>
            <a:ext cx="1074864" cy="544899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IMineMap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ViewModel</a:t>
            </a:r>
            <a:endParaRPr lang="ko-KR" altLang="en-US" sz="1200" dirty="0"/>
          </a:p>
        </p:txBody>
      </p:sp>
      <p:sp>
        <p:nvSpPr>
          <p:cNvPr id="71" name="오른쪽 화살표 70"/>
          <p:cNvSpPr/>
          <p:nvPr/>
        </p:nvSpPr>
        <p:spPr>
          <a:xfrm>
            <a:off x="2395405" y="4144432"/>
            <a:ext cx="703752" cy="252028"/>
          </a:xfrm>
          <a:prstGeom prst="rightArrow">
            <a:avLst>
              <a:gd name="adj1" fmla="val 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37096" y="4011910"/>
            <a:ext cx="1074864" cy="51097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IMineItem</a:t>
            </a:r>
          </a:p>
          <a:p>
            <a:pPr algn="ctr"/>
            <a:r>
              <a:rPr lang="en-US" altLang="ko-KR" sz="1200" smtClean="0"/>
              <a:t>ViewModel</a:t>
            </a:r>
            <a:endParaRPr lang="ko-KR" altLang="en-US" sz="120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2750988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1268429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9" idx="3"/>
            <a:endCxn id="49" idx="2"/>
          </p:cNvCxnSpPr>
          <p:nvPr/>
        </p:nvCxnSpPr>
        <p:spPr>
          <a:xfrm flipV="1">
            <a:off x="2395405" y="1281353"/>
            <a:ext cx="2514090" cy="134272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4211960" y="2820066"/>
            <a:ext cx="792088" cy="129331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6667474" y="637756"/>
            <a:ext cx="166" cy="4320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4889543" y="820113"/>
            <a:ext cx="970161" cy="922479"/>
            <a:chOff x="4977025" y="716049"/>
            <a:chExt cx="846361" cy="804764"/>
          </a:xfrm>
        </p:grpSpPr>
        <p:sp>
          <p:nvSpPr>
            <p:cNvPr id="49" name="타원 48"/>
            <p:cNvSpPr/>
            <p:nvPr/>
          </p:nvSpPr>
          <p:spPr>
            <a:xfrm>
              <a:off x="4994431" y="716049"/>
              <a:ext cx="804764" cy="804764"/>
            </a:xfrm>
            <a:prstGeom prst="ellips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77025" y="849970"/>
              <a:ext cx="8463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mtClean="0">
                  <a:latin typeface="+mn-ea"/>
                </a:rPr>
                <a:t>Actor</a:t>
              </a:r>
            </a:p>
            <a:p>
              <a:pPr algn="ctr"/>
              <a:r>
                <a:rPr lang="en-US" altLang="ko-KR" sz="1400" smtClean="0">
                  <a:latin typeface="+mn-ea"/>
                </a:rPr>
                <a:t>System</a:t>
              </a:r>
              <a:endParaRPr lang="ko-KR" alt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217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4"/>
          <a:stretch/>
        </p:blipFill>
        <p:spPr bwMode="auto">
          <a:xfrm>
            <a:off x="4932040" y="1835924"/>
            <a:ext cx="1695450" cy="275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5064437" y="1333295"/>
            <a:ext cx="1301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mtClean="0">
                <a:latin typeface="+mn-ea"/>
              </a:rPr>
              <a:t>Item ViewModel</a:t>
            </a:r>
            <a:endParaRPr lang="en-US" altLang="ko-KR" sz="1400" b="1">
              <a:latin typeface="+mn-ea"/>
            </a:endParaRPr>
          </a:p>
          <a:p>
            <a:pPr algn="ctr"/>
            <a:r>
              <a:rPr lang="en-US" altLang="ko-KR" sz="1400" b="1">
                <a:latin typeface="+mn-ea"/>
              </a:rPr>
              <a:t>Actor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13" name="Picture 2" descr="C:\Users\Mi-170824001\Documents\BizboxA\456225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2" t="52064" r="7350"/>
          <a:stretch/>
        </p:blipFill>
        <p:spPr bwMode="auto">
          <a:xfrm>
            <a:off x="2483768" y="2787865"/>
            <a:ext cx="1362804" cy="13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폭발 1 28"/>
          <p:cNvSpPr/>
          <p:nvPr/>
        </p:nvSpPr>
        <p:spPr>
          <a:xfrm>
            <a:off x="2908941" y="1659094"/>
            <a:ext cx="1180844" cy="1097557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+mn-ea"/>
              </a:rPr>
              <a:t>Click</a:t>
            </a:r>
            <a:endParaRPr lang="ko-KR" alt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2960027" y="399225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+mn-ea"/>
                <a:ea typeface="+mn-ea"/>
              </a:rPr>
              <a:t>U I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211960" y="2063856"/>
            <a:ext cx="576064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8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27" name="Picture 2" descr="https://post-phinf.pstatic.net/MjAxOTA3MTFfMTY0/MDAxNTYyODMyNDg5MjAy.dwH061Bz1HtOB8HAIzE1N_8PyoKlLYgyz6W11YDY68wg.r5scyivsAz3FOpfWATyYkoR-Nw98PCk5E_pHD3egY-8g.PNG/img2.png?type=w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1" r="24133" b="5214"/>
          <a:stretch/>
        </p:blipFill>
        <p:spPr bwMode="auto">
          <a:xfrm>
            <a:off x="3131840" y="1131590"/>
            <a:ext cx="2729323" cy="371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사각형 설명선 27"/>
          <p:cNvSpPr/>
          <p:nvPr/>
        </p:nvSpPr>
        <p:spPr>
          <a:xfrm>
            <a:off x="2214032" y="1396226"/>
            <a:ext cx="1152128" cy="606172"/>
          </a:xfrm>
          <a:prstGeom prst="wedgeRoundRectCallout">
            <a:avLst>
              <a:gd name="adj1" fmla="val 37369"/>
              <a:gd name="adj2" fmla="val 6855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Click ?</a:t>
            </a:r>
            <a:endParaRPr lang="ko-KR" altLang="en-US" b="1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724128" y="2790653"/>
            <a:ext cx="1152128" cy="1312113"/>
          </a:xfrm>
          <a:prstGeom prst="wedgeRoundRectCallout">
            <a:avLst>
              <a:gd name="adj1" fmla="val -51092"/>
              <a:gd name="adj2" fmla="val -72800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1" name="직사각형 30"/>
          <p:cNvSpPr/>
          <p:nvPr/>
        </p:nvSpPr>
        <p:spPr>
          <a:xfrm>
            <a:off x="4604840" y="1294455"/>
            <a:ext cx="14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mtClean="0">
                <a:latin typeface="+mn-ea"/>
              </a:rPr>
              <a:t>Map </a:t>
            </a:r>
          </a:p>
          <a:p>
            <a:pPr algn="ctr"/>
            <a:r>
              <a:rPr lang="en-US" altLang="ko-KR" sz="1200" b="1" smtClean="0">
                <a:latin typeface="+mn-ea"/>
              </a:rPr>
              <a:t>ViewModel</a:t>
            </a:r>
            <a:endParaRPr lang="en-US" altLang="ko-KR" sz="1200" b="1">
              <a:latin typeface="+mn-ea"/>
            </a:endParaRPr>
          </a:p>
          <a:p>
            <a:pPr algn="ctr"/>
            <a:r>
              <a:rPr lang="en-US" altLang="ko-KR" sz="1200" b="1">
                <a:latin typeface="+mn-ea"/>
              </a:rPr>
              <a:t>Actor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33" name="Picture 2" descr="젖병 | 무료 실루엣 벡터 | silhouetteAC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38" y="2595891"/>
            <a:ext cx="1526307" cy="15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007779" y="3359043"/>
            <a:ext cx="824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/>
              <a:t>String</a:t>
            </a:r>
            <a:endParaRPr lang="ko-KR" altLang="en-US" sz="1400"/>
          </a:p>
        </p:txBody>
      </p:sp>
      <p:sp>
        <p:nvSpPr>
          <p:cNvPr id="17" name="오른쪽 화살표 16"/>
          <p:cNvSpPr/>
          <p:nvPr/>
        </p:nvSpPr>
        <p:spPr>
          <a:xfrm>
            <a:off x="3563888" y="1555296"/>
            <a:ext cx="1152128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4122438" y="2611373"/>
            <a:ext cx="720080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6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교육 일정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0"/>
          <a:stretch/>
        </p:blipFill>
        <p:spPr bwMode="auto">
          <a:xfrm>
            <a:off x="3983741" y="908960"/>
            <a:ext cx="1956411" cy="14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8018" y="388938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Wiki &amp; BootCamp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6460" y="2317465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Wish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r="13866" b="5080"/>
          <a:stretch/>
        </p:blipFill>
        <p:spPr bwMode="auto">
          <a:xfrm>
            <a:off x="53413" y="1448564"/>
            <a:ext cx="3048253" cy="235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96" y="3112579"/>
            <a:ext cx="1847648" cy="126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37702" y="4321428"/>
            <a:ext cx="1462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Visual Studio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6" name="오른쪽 화살표 15"/>
          <p:cNvSpPr/>
          <p:nvPr/>
        </p:nvSpPr>
        <p:spPr>
          <a:xfrm rot="19664688">
            <a:off x="3330186" y="2295940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79" y="2226099"/>
            <a:ext cx="2298296" cy="243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 rot="1965072">
            <a:off x="3329516" y="2881658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41850" y="3681540"/>
            <a:ext cx="480986" cy="251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71695" y="466126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Git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0806" y="1599215"/>
            <a:ext cx="16954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지뢰찾기 </a:t>
            </a:r>
            <a:r>
              <a:rPr lang="en-US" altLang="ko-KR"/>
              <a:t>Ver. Akka.Net</a:t>
            </a:r>
            <a:endParaRPr lang="ko-KR" altLang="en-US"/>
          </a:p>
        </p:txBody>
      </p:sp>
      <p:pic>
        <p:nvPicPr>
          <p:cNvPr id="5122" name="Picture 2" descr="C:\Users\Mi-170824001\Documents\BizboxA\4562255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2" r="7350" b="51891"/>
          <a:stretch/>
        </p:blipFill>
        <p:spPr bwMode="auto">
          <a:xfrm>
            <a:off x="2357893" y="2909269"/>
            <a:ext cx="1357909" cy="13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159499" y="2233960"/>
            <a:ext cx="1526307" cy="1526307"/>
            <a:chOff x="1044564" y="1636953"/>
            <a:chExt cx="1526307" cy="1526307"/>
          </a:xfrm>
        </p:grpSpPr>
        <p:pic>
          <p:nvPicPr>
            <p:cNvPr id="6146" name="Picture 2" descr="젖병 | 무료 실루엣 벡터 | silhouetteA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64" y="1636953"/>
              <a:ext cx="1526307" cy="152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515305" y="2400105"/>
              <a:ext cx="824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/>
                <a:t>String</a:t>
              </a:r>
              <a:endParaRPr lang="ko-KR" altLang="en-US" sz="140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63755" y="1203598"/>
            <a:ext cx="1301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mtClean="0">
                <a:latin typeface="+mn-ea"/>
              </a:rPr>
              <a:t>Item ViewModel</a:t>
            </a:r>
            <a:endParaRPr lang="en-US" altLang="ko-KR" sz="1400" b="1">
              <a:latin typeface="+mn-ea"/>
            </a:endParaRPr>
          </a:p>
          <a:p>
            <a:pPr algn="ctr"/>
            <a:r>
              <a:rPr lang="en-US" altLang="ko-KR" sz="1400" b="1">
                <a:latin typeface="+mn-ea"/>
              </a:rPr>
              <a:t>Actor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9480" y="424508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+mn-ea"/>
                <a:ea typeface="+mn-ea"/>
              </a:rPr>
              <a:t>U I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3813964" y="3840244"/>
            <a:ext cx="936103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40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</a:t>
            </a:r>
            <a:r>
              <a:rPr lang="ko-KR" altLang="en-US" dirty="0" err="1" smtClean="0"/>
              <a:t>지뢰찾기</a:t>
            </a:r>
            <a:r>
              <a:rPr lang="ko-KR" altLang="en-US" dirty="0" smtClean="0"/>
              <a:t>  동작시연</a:t>
            </a: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360925"/>
              </p:ext>
            </p:extLst>
          </p:nvPr>
        </p:nvGraphicFramePr>
        <p:xfrm>
          <a:off x="1313092" y="4227934"/>
          <a:ext cx="1390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4" name="포장기 셸 개체" showAsIcon="1" r:id="rId3" imgW="1497960" imgH="685800" progId="Package">
                  <p:embed/>
                </p:oleObj>
              </mc:Choice>
              <mc:Fallback>
                <p:oleObj name="포장기 셸 개체" showAsIcon="1" r:id="rId3" imgW="1497960" imgH="685800" progId="Package">
                  <p:embed/>
                  <p:pic>
                    <p:nvPicPr>
                      <p:cNvPr id="0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092" y="4227934"/>
                        <a:ext cx="13906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3081747" cy="316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15566"/>
            <a:ext cx="350007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684"/>
              </p:ext>
            </p:extLst>
          </p:nvPr>
        </p:nvGraphicFramePr>
        <p:xfrm>
          <a:off x="6516216" y="4049840"/>
          <a:ext cx="1181100" cy="863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5" name="포장기 셸 개체" showAsIcon="1" r:id="rId7" imgW="1180440" imgH="685800" progId="Package">
                  <p:embed/>
                </p:oleObj>
              </mc:Choice>
              <mc:Fallback>
                <p:oleObj name="포장기 셸 개체" showAsIcon="1" r:id="rId7" imgW="1180440" imgH="685800" progId="Package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049840"/>
                        <a:ext cx="1181100" cy="863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4269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519113"/>
          </a:xfrm>
        </p:spPr>
        <p:txBody>
          <a:bodyPr/>
          <a:lstStyle/>
          <a:p>
            <a:r>
              <a:rPr lang="ko-KR" altLang="en-US" smtClean="0"/>
              <a:t>마치며 </a:t>
            </a:r>
            <a:r>
              <a:rPr lang="en-US" altLang="ko-KR" smtClean="0"/>
              <a:t>. .</a:t>
            </a:r>
            <a:endParaRPr lang="ko-KR" altLang="en-US"/>
          </a:p>
        </p:txBody>
      </p:sp>
      <p:pic>
        <p:nvPicPr>
          <p:cNvPr id="16386" name="Picture 2" descr="https://www.mastersoftwaresolutions.com/wp-content/uploads/2014/08/bn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9582"/>
            <a:ext cx="4230850" cy="368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51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WPF</a:t>
            </a: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5536" y="1150955"/>
            <a:ext cx="3406681" cy="2409262"/>
            <a:chOff x="251520" y="699542"/>
            <a:chExt cx="4392488" cy="344800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66"/>
            <a:stretch/>
          </p:blipFill>
          <p:spPr bwMode="auto">
            <a:xfrm>
              <a:off x="251520" y="699542"/>
              <a:ext cx="4392488" cy="344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23528" y="953282"/>
              <a:ext cx="2592288" cy="29577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42164" y="953282"/>
              <a:ext cx="1629836" cy="2957780"/>
            </a:xfrm>
            <a:prstGeom prst="rect">
              <a:avLst/>
            </a:prstGeom>
            <a:noFill/>
            <a:ln w="28575">
              <a:solidFill>
                <a:srgbClr val="00F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11960" y="1086656"/>
            <a:ext cx="339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</a:rPr>
              <a:t>WPF = </a:t>
            </a:r>
            <a:r>
              <a:rPr lang="en-US" altLang="ko-KR" sz="1400" b="1" smtClean="0">
                <a:solidFill>
                  <a:srgbClr val="FF0000"/>
                </a:solidFill>
                <a:latin typeface="+mn-ea"/>
                <a:ea typeface="+mn-ea"/>
              </a:rPr>
              <a:t>Xaml</a:t>
            </a:r>
            <a:r>
              <a:rPr lang="en-US" altLang="ko-KR" sz="1400" b="1" smtClean="0">
                <a:latin typeface="+mn-ea"/>
                <a:ea typeface="+mn-ea"/>
              </a:rPr>
              <a:t>  +  </a:t>
            </a:r>
            <a:r>
              <a:rPr lang="en-US" altLang="ko-KR" sz="1400" b="1" smtClean="0">
                <a:solidFill>
                  <a:srgbClr val="00F02E"/>
                </a:solidFill>
                <a:latin typeface="+mn-ea"/>
                <a:ea typeface="+mn-ea"/>
              </a:rPr>
              <a:t>C#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1960" y="1335583"/>
            <a:ext cx="4355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mtClean="0"/>
              <a:t>Windows</a:t>
            </a:r>
            <a:r>
              <a:rPr lang="ko-KR" altLang="en-US" sz="1400" b="1"/>
              <a:t>용 데스크톱 클라이언트 응용 </a:t>
            </a:r>
            <a:r>
              <a:rPr lang="ko-KR" altLang="en-US" sz="1400" b="1" smtClean="0"/>
              <a:t>프로그램</a:t>
            </a:r>
            <a:endParaRPr lang="en-US" altLang="ko-KR" sz="1400"/>
          </a:p>
        </p:txBody>
      </p:sp>
      <p:sp>
        <p:nvSpPr>
          <p:cNvPr id="16" name="직사각형 15"/>
          <p:cNvSpPr/>
          <p:nvPr/>
        </p:nvSpPr>
        <p:spPr>
          <a:xfrm>
            <a:off x="4355976" y="1650742"/>
            <a:ext cx="22322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컨트롤</a:t>
            </a:r>
            <a:endParaRPr lang="en-US" altLang="ko-KR" sz="11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레이아웃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smtClean="0"/>
              <a:t> </a:t>
            </a:r>
            <a:r>
              <a:rPr lang="en-US" altLang="ko-KR" sz="1100"/>
              <a:t>2</a:t>
            </a:r>
            <a:r>
              <a:rPr lang="ko-KR" altLang="en-US" sz="1100"/>
              <a:t>차원 및 </a:t>
            </a:r>
            <a:r>
              <a:rPr lang="en-US" altLang="ko-KR" sz="1100"/>
              <a:t>3</a:t>
            </a:r>
            <a:r>
              <a:rPr lang="ko-KR" altLang="en-US" sz="1100"/>
              <a:t>차원 </a:t>
            </a:r>
            <a:r>
              <a:rPr lang="ko-KR" altLang="en-US" sz="1100" smtClean="0"/>
              <a:t>그래픽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애니메이션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스타일</a:t>
            </a:r>
            <a:endParaRPr lang="en-US" altLang="ko-KR" sz="11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템플릿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문서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미디어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smtClean="0"/>
              <a:t>텍스트</a:t>
            </a:r>
            <a:endParaRPr lang="en-US" altLang="ko-KR" sz="110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smtClean="0"/>
              <a:t>Etc</a:t>
            </a:r>
            <a:endParaRPr lang="ko-KR" altLang="en-US" sz="1100"/>
          </a:p>
        </p:txBody>
      </p:sp>
      <p:sp>
        <p:nvSpPr>
          <p:cNvPr id="11" name="직사각형 10"/>
          <p:cNvSpPr/>
          <p:nvPr/>
        </p:nvSpPr>
        <p:spPr>
          <a:xfrm>
            <a:off x="485800" y="5236046"/>
            <a:ext cx="509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Wpf : </a:t>
            </a:r>
            <a:r>
              <a:rPr lang="ko-KR" altLang="en-US" smtClean="0"/>
              <a:t>윈도우 </a:t>
            </a:r>
            <a:r>
              <a:rPr lang="ko-KR" altLang="en-US"/>
              <a:t>기반 응용프로그램에서 사용자 인터페이스를 </a:t>
            </a:r>
            <a:r>
              <a:rPr lang="ko-KR" altLang="en-US" smtClean="0"/>
              <a:t>표시하기 위한 그래픽 시스템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MVVM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3169285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16424" y="10595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  <a:cs typeface="Segoe UI" pitchFamily="34" charset="0"/>
              </a:rPr>
              <a:t>View - ViewModel –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mtClean="0">
                <a:latin typeface="+mn-ea"/>
                <a:cs typeface="Segoe UI" pitchFamily="34" charset="0"/>
              </a:rPr>
              <a:t>UI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컨트롤과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 Logic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 </a:t>
            </a:r>
            <a:r>
              <a:rPr lang="ko-KR" altLang="ko-KR" sz="1400" b="1">
                <a:latin typeface="+mn-ea"/>
                <a:cs typeface="Segoe UI" pitchFamily="34" charset="0"/>
              </a:rPr>
              <a:t>간의 명확한 분리를 </a:t>
            </a:r>
            <a:r>
              <a:rPr lang="ko-KR" altLang="ko-KR" sz="1400" b="1" smtClean="0">
                <a:latin typeface="+mn-ea"/>
                <a:cs typeface="Segoe UI" pitchFamily="34" charset="0"/>
              </a:rPr>
              <a:t>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mtClean="0">
                <a:latin typeface="+mn-ea"/>
                <a:cs typeface="Segoe UI" pitchFamily="34" charset="0"/>
              </a:rPr>
              <a:t>명확한 분리로 인해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Logic</a:t>
            </a:r>
            <a:r>
              <a:rPr lang="ko-KR" altLang="en-US" sz="1400" b="1" smtClean="0">
                <a:latin typeface="+mn-ea"/>
                <a:cs typeface="Segoe UI" pitchFamily="34" charset="0"/>
              </a:rPr>
              <a:t> </a:t>
            </a:r>
            <a:r>
              <a:rPr lang="en-US" altLang="ko-KR" sz="1400" b="1" smtClean="0">
                <a:latin typeface="+mn-ea"/>
                <a:cs typeface="Segoe UI" pitchFamily="34" charset="0"/>
              </a:rPr>
              <a:t>TEST</a:t>
            </a:r>
            <a:r>
              <a:rPr lang="ko-KR" altLang="en-US" sz="1400" b="1" smtClean="0">
                <a:latin typeface="+mn-ea"/>
                <a:cs typeface="Segoe UI" pitchFamily="34" charset="0"/>
              </a:rPr>
              <a:t> 가능</a:t>
            </a:r>
            <a:endParaRPr lang="en-US" altLang="ko-KR" sz="1400" b="1" smtClean="0">
              <a:latin typeface="+mn-ea"/>
              <a:cs typeface="Segoe UI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>
              <a:latin typeface="+mn-ea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4178" y="4155926"/>
            <a:ext cx="3239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+mn-ea"/>
                <a:cs typeface="Segoe UI" pitchFamily="34" charset="0"/>
              </a:rPr>
              <a:t>ViewModel</a:t>
            </a:r>
            <a:r>
              <a:rPr lang="ko-KR" altLang="en-US" b="1">
                <a:latin typeface="+mn-ea"/>
                <a:cs typeface="Segoe UI" pitchFamily="34" charset="0"/>
              </a:rPr>
              <a:t>은 </a:t>
            </a:r>
            <a:r>
              <a:rPr lang="en-US" altLang="ko-KR" b="1">
                <a:latin typeface="+mn-ea"/>
                <a:cs typeface="Segoe UI" pitchFamily="34" charset="0"/>
              </a:rPr>
              <a:t>View</a:t>
            </a:r>
            <a:r>
              <a:rPr lang="ko-KR" altLang="en-US" b="1">
                <a:latin typeface="+mn-ea"/>
                <a:cs typeface="Segoe UI" pitchFamily="34" charset="0"/>
              </a:rPr>
              <a:t>를 </a:t>
            </a:r>
            <a:r>
              <a:rPr lang="ko-KR" altLang="en-US" b="1" smtClean="0">
                <a:latin typeface="+mn-ea"/>
                <a:cs typeface="Segoe UI" pitchFamily="34" charset="0"/>
              </a:rPr>
              <a:t>모른</a:t>
            </a:r>
            <a:r>
              <a:rPr lang="ko-KR" altLang="en-US" b="1">
                <a:latin typeface="+mn-ea"/>
                <a:cs typeface="Segoe UI" pitchFamily="34" charset="0"/>
              </a:rPr>
              <a:t>다</a:t>
            </a:r>
            <a:endParaRPr lang="en-US" altLang="ko-KR" b="1">
              <a:latin typeface="+mn-ea"/>
              <a:cs typeface="Segoe UI" pitchFamily="34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6250" y="152400"/>
            <a:ext cx="8229600" cy="519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3200" b="1" kern="1200" spc="-1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5337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원형 화살표 33"/>
          <p:cNvSpPr/>
          <p:nvPr/>
        </p:nvSpPr>
        <p:spPr>
          <a:xfrm>
            <a:off x="1766416" y="899022"/>
            <a:ext cx="1725463" cy="1581561"/>
          </a:xfrm>
          <a:prstGeom prst="circularArrow">
            <a:avLst>
              <a:gd name="adj1" fmla="val 4485"/>
              <a:gd name="adj2" fmla="val 725703"/>
              <a:gd name="adj3" fmla="val 8428884"/>
              <a:gd name="adj4" fmla="val 13225033"/>
              <a:gd name="adj5" fmla="val 731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Term Project </a:t>
            </a:r>
            <a:r>
              <a:rPr lang="ko-KR" altLang="en-US" smtClean="0"/>
              <a:t>지뢰찾기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699542"/>
            <a:ext cx="147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cs typeface="Segoe UI" pitchFamily="34" charset="0"/>
              </a:rPr>
              <a:t>Ver. Console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106880" y="1338224"/>
            <a:ext cx="1080120" cy="648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TEST Code</a:t>
            </a:r>
            <a:endParaRPr lang="ko-KR" altLang="en-US" b="1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75856" y="1347614"/>
            <a:ext cx="1368152" cy="648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Function </a:t>
            </a:r>
            <a:r>
              <a:rPr lang="ko-KR" altLang="en-US" smtClean="0"/>
              <a:t>구현</a:t>
            </a:r>
            <a:r>
              <a:rPr lang="en-US" altLang="ko-KR" smtClean="0"/>
              <a:t> 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275856" y="3904525"/>
            <a:ext cx="3345248" cy="22163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01648" y="2427734"/>
            <a:ext cx="1245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+mn-ea"/>
                <a:cs typeface="Segoe UI" pitchFamily="34" charset="0"/>
              </a:rPr>
              <a:t>Ver. WPF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64146" y="3147814"/>
            <a:ext cx="2570730" cy="1614610"/>
            <a:chOff x="3225406" y="2977615"/>
            <a:chExt cx="2570730" cy="161461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75856" y="3033414"/>
              <a:ext cx="2520280" cy="1558811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25406" y="2977615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mtClean="0">
                  <a:latin typeface="+mn-ea"/>
                  <a:ea typeface="+mn-ea"/>
                </a:rPr>
                <a:t>WPF</a:t>
              </a:r>
              <a:endParaRPr lang="ko-KR" altLang="en-US" sz="1400" b="1" dirty="0" smtClean="0">
                <a:latin typeface="+mn-ea"/>
                <a:ea typeface="+mn-ea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416836" y="3919696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View</a:t>
              </a:r>
            </a:p>
            <a:p>
              <a:pPr algn="ctr"/>
              <a:r>
                <a:rPr lang="en-US" altLang="ko-KR" sz="1200" smtClean="0"/>
                <a:t>Model</a:t>
              </a:r>
              <a:endParaRPr lang="ko-KR" altLang="en-US" sz="120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535996" y="3919695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View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527240" y="3193639"/>
              <a:ext cx="1039748" cy="54851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Model</a:t>
              </a:r>
            </a:p>
          </p:txBody>
        </p:sp>
      </p:grp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96" y="3002328"/>
            <a:ext cx="2088231" cy="180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49418"/>
            <a:ext cx="1584176" cy="162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직선 화살표 연결선 59"/>
          <p:cNvCxnSpPr>
            <a:stCxn id="23" idx="2"/>
            <a:endCxn id="31" idx="0"/>
          </p:cNvCxnSpPr>
          <p:nvPr/>
        </p:nvCxnSpPr>
        <p:spPr>
          <a:xfrm flipH="1">
            <a:off x="1874736" y="1995686"/>
            <a:ext cx="2085196" cy="1207927"/>
          </a:xfrm>
          <a:prstGeom prst="straightConnector1">
            <a:avLst/>
          </a:prstGeom>
          <a:ln w="28575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4932040" y="1653995"/>
            <a:ext cx="1656184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519113"/>
          </a:xfrm>
        </p:spPr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</a:t>
            </a:r>
            <a:r>
              <a:rPr lang="ko-KR" altLang="en-US" smtClean="0"/>
              <a:t>뢰찾기 </a:t>
            </a:r>
            <a:r>
              <a:rPr lang="en-US" altLang="ko-KR"/>
              <a:t>Ver. Console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37418" y="3634892"/>
            <a:ext cx="134844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Console</a:t>
            </a:r>
          </a:p>
        </p:txBody>
      </p:sp>
      <p:sp>
        <p:nvSpPr>
          <p:cNvPr id="6" name="십자형 5"/>
          <p:cNvSpPr/>
          <p:nvPr/>
        </p:nvSpPr>
        <p:spPr>
          <a:xfrm>
            <a:off x="4141295" y="2038580"/>
            <a:ext cx="526321" cy="500041"/>
          </a:xfrm>
          <a:prstGeom prst="plus">
            <a:avLst>
              <a:gd name="adj" fmla="val 418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4017" y="3634892"/>
            <a:ext cx="214340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Test Driven</a:t>
            </a:r>
          </a:p>
          <a:p>
            <a:pPr algn="ctr"/>
            <a:r>
              <a:rPr lang="en-US" altLang="ko-KR" sz="2400" b="1" dirty="0" smtClean="0">
                <a:latin typeface="KoPub돋움체 Bold"/>
                <a:ea typeface="KoPub돋움체 Bold"/>
              </a:rPr>
              <a:t>Development</a:t>
            </a:r>
          </a:p>
        </p:txBody>
      </p:sp>
      <p:sp>
        <p:nvSpPr>
          <p:cNvPr id="8" name="타원 7"/>
          <p:cNvSpPr/>
          <p:nvPr/>
        </p:nvSpPr>
        <p:spPr>
          <a:xfrm>
            <a:off x="1331640" y="1207848"/>
            <a:ext cx="2160000" cy="21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200" dirty="0" smtClean="0"/>
              <a:t>Console</a:t>
            </a:r>
          </a:p>
        </p:txBody>
      </p:sp>
      <p:sp>
        <p:nvSpPr>
          <p:cNvPr id="9" name="타원 8"/>
          <p:cNvSpPr/>
          <p:nvPr/>
        </p:nvSpPr>
        <p:spPr>
          <a:xfrm>
            <a:off x="5235720" y="1207848"/>
            <a:ext cx="2160000" cy="21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41960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3044" r="12662" b="13365"/>
          <a:stretch/>
        </p:blipFill>
        <p:spPr bwMode="auto">
          <a:xfrm>
            <a:off x="6228184" y="1059582"/>
            <a:ext cx="2405196" cy="217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959850" y="1275606"/>
            <a:ext cx="980302" cy="4855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 Project </a:t>
            </a:r>
            <a:r>
              <a:rPr lang="ko-KR" altLang="en-US"/>
              <a:t>지</a:t>
            </a:r>
            <a:r>
              <a:rPr lang="ko-KR" altLang="en-US" smtClean="0"/>
              <a:t>뢰찾기 </a:t>
            </a:r>
            <a:r>
              <a:rPr lang="en-US" altLang="ko-KR"/>
              <a:t>Ver. Console</a:t>
            </a:r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13078"/>
            <a:ext cx="4089115" cy="40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93833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82529</TotalTime>
  <Words>1334</Words>
  <Application>Microsoft Office PowerPoint</Application>
  <PresentationFormat>화면 슬라이드 쇼(16:9)</PresentationFormat>
  <Paragraphs>395</Paragraphs>
  <Slides>42</Slides>
  <Notes>31</Notes>
  <HiddenSlides>0</HiddenSlides>
  <MMClips>0</MMClips>
  <ScaleCrop>false</ScaleCrop>
  <HeadingPairs>
    <vt:vector size="6" baseType="variant"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디자인 사용자 지정</vt:lpstr>
      <vt:lpstr>Office 테마</vt:lpstr>
      <vt:lpstr>1_디자인 사용자 지정</vt:lpstr>
      <vt:lpstr>2_디자인 사용자 지정</vt:lpstr>
      <vt:lpstr>포장기 셸 개체</vt:lpstr>
      <vt:lpstr>PowerPoint 프레젠테이션</vt:lpstr>
      <vt:lpstr>교육 일정</vt:lpstr>
      <vt:lpstr>교육 일정</vt:lpstr>
      <vt:lpstr>교육 일정</vt:lpstr>
      <vt:lpstr>WPF</vt:lpstr>
      <vt:lpstr>MVVM</vt:lpstr>
      <vt:lpstr>Term Project 지뢰찾기</vt:lpstr>
      <vt:lpstr>Term Project 지뢰찾기 Ver. Console</vt:lpstr>
      <vt:lpstr>Term Project 지뢰찾기 Ver. Console</vt:lpstr>
      <vt:lpstr>Term Project 지뢰찾기</vt:lpstr>
      <vt:lpstr>Term Project 지뢰찾기 Ver. Console TEST</vt:lpstr>
      <vt:lpstr>Term Project 지뢰찾기 Ver. Console TEST</vt:lpstr>
      <vt:lpstr>Term Project 지뢰찾기 Ver. Console TEST</vt:lpstr>
      <vt:lpstr>Term Project 지뢰찾기 Ver. Console</vt:lpstr>
      <vt:lpstr>Term Project 지뢰찾기 Ver.Console</vt:lpstr>
      <vt:lpstr>Term Project 지뢰찾기 Ver. WPF</vt:lpstr>
      <vt:lpstr>Term Project 지뢰찾기 Ver. WPF</vt:lpstr>
      <vt:lpstr>Term Project 지뢰찾기</vt:lpstr>
      <vt:lpstr>Term Project 지뢰찾기</vt:lpstr>
      <vt:lpstr>Term Project 지뢰찾기 Ver. WPF TEST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WPF</vt:lpstr>
      <vt:lpstr>Term Project 지뢰찾기 Ver. Akka.Net</vt:lpstr>
      <vt:lpstr>Term Project 지뢰찾기 Ver. Akka.Net</vt:lpstr>
      <vt:lpstr>Term Project 지뢰찾기 Ver. Akka.Net</vt:lpstr>
      <vt:lpstr>Term Project 지뢰찾기 Ver. Akka.Net   TEST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Ver. Akka.Net</vt:lpstr>
      <vt:lpstr>Term Project 지뢰찾기  동작시연</vt:lpstr>
      <vt:lpstr>마치며 . .</vt:lpstr>
    </vt:vector>
  </TitlesOfParts>
  <Company>Mirero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barhama</dc:creator>
  <cp:lastModifiedBy>Mi-170824001</cp:lastModifiedBy>
  <cp:revision>3613</cp:revision>
  <cp:lastPrinted>2015-03-02T11:06:13Z</cp:lastPrinted>
  <dcterms:created xsi:type="dcterms:W3CDTF">2010-11-02T06:26:52Z</dcterms:created>
  <dcterms:modified xsi:type="dcterms:W3CDTF">2020-06-05T09:05:11Z</dcterms:modified>
</cp:coreProperties>
</file>